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5" r:id="rId21"/>
    <p:sldId id="314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02" autoAdjust="0"/>
  </p:normalViewPr>
  <p:slideViewPr>
    <p:cSldViewPr>
      <p:cViewPr varScale="1">
        <p:scale>
          <a:sx n="43" d="100"/>
          <a:sy n="43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Rectangle 1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14400" y="6613525"/>
            <a:ext cx="6172200" cy="45719"/>
          </a:xfrm>
        </p:spPr>
        <p:txBody>
          <a:bodyPr/>
          <a:lstStyle/>
          <a:p>
            <a:r>
              <a:rPr lang="fr-FR" smtClean="0"/>
              <a:t>CC 2007, 2011 attribution – R.B. Allen </a:t>
            </a:r>
            <a:endParaRPr lang="en-US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667000" y="5334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Overture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Information 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00200"/>
            <a:ext cx="7239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Most </a:t>
            </a:r>
            <a:r>
              <a:rPr lang="en-US" dirty="0"/>
              <a:t>representations are part of a system for representations.  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Bibliographic metadata is a clear example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Natural language </a:t>
            </a:r>
            <a:r>
              <a:rPr lang="en-US" dirty="0" smtClean="0"/>
              <a:t>is also a represe</a:t>
            </a:r>
            <a:r>
              <a:rPr lang="en-US" dirty="0" smtClean="0"/>
              <a:t>ntation system with structure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Diagrams, such as maps, are also highly </a:t>
            </a:r>
            <a:r>
              <a:rPr lang="en-US" dirty="0" smtClean="0"/>
              <a:t>structured representations.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Information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 People create information resources such as documents, books and movies.</a:t>
            </a:r>
          </a:p>
          <a:p>
            <a:pPr>
              <a:buFontTx/>
              <a:buChar char="•"/>
            </a:pPr>
            <a:r>
              <a:rPr lang="en-US" dirty="0"/>
              <a:t>These information resources help hold and transmit information for future use by ourselves and others.</a:t>
            </a:r>
          </a:p>
          <a:p>
            <a:pPr>
              <a:buFontTx/>
              <a:buChar char="•"/>
            </a:pPr>
            <a:r>
              <a:rPr lang="en-US" dirty="0"/>
              <a:t>Information resources develop structures which form “genres”.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Quality of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  <p:pic>
        <p:nvPicPr>
          <p:cNvPr id="35844" name="Picture 4" descr="R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2943225" cy="428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29200" y="6248400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Photo from HP</a:t>
            </a:r>
            <a:endParaRPr 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Information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Information systems are created to capture, store, and  support access of information representations.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The information may be descriptions of entities in a database or a collection of documents.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Information systems </a:t>
            </a:r>
            <a:r>
              <a:rPr lang="en-US" dirty="0" smtClean="0"/>
              <a:t>include the Web, databases</a:t>
            </a:r>
            <a:r>
              <a:rPr lang="en-US" dirty="0"/>
              <a:t>, libraries, archives, and enterprise content management systems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Information and </a:t>
            </a:r>
            <a:br>
              <a:rPr lang="en-US" sz="3200"/>
            </a:br>
            <a:r>
              <a:rPr lang="en-US" sz="3200"/>
              <a:t>Complex Systems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Rich information facilitates the development of complex systems.</a:t>
            </a:r>
          </a:p>
          <a:p>
            <a:pPr>
              <a:buFontTx/>
              <a:buChar char="•"/>
            </a:pPr>
            <a:r>
              <a:rPr lang="en-US" dirty="0"/>
              <a:t>For example, rich information facilitates the complexity of human society.  We can think of society as a “self-organizing </a:t>
            </a:r>
            <a:r>
              <a:rPr lang="en-US" dirty="0" smtClean="0"/>
              <a:t>system”.</a:t>
            </a: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People and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Information Systems</a:t>
            </a:r>
            <a:endParaRPr lang="en-US" sz="32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620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People process information based on their experience and context.</a:t>
            </a:r>
          </a:p>
          <a:p>
            <a:pPr>
              <a:buFontTx/>
              <a:buChar char="•"/>
            </a:pPr>
            <a:r>
              <a:rPr lang="en-US" dirty="0"/>
              <a:t>Human information processing </a:t>
            </a:r>
            <a:r>
              <a:rPr lang="en-US" dirty="0" smtClean="0"/>
              <a:t>is also  </a:t>
            </a:r>
            <a:r>
              <a:rPr lang="en-US" dirty="0"/>
              <a:t>affected </a:t>
            </a:r>
            <a:r>
              <a:rPr lang="en-US" dirty="0" smtClean="0"/>
              <a:t>by knowledge, culture, and beliefs.</a:t>
            </a:r>
          </a:p>
          <a:p>
            <a:pPr>
              <a:buFontTx/>
              <a:buChar char="•"/>
            </a:pPr>
            <a:r>
              <a:rPr lang="en-US" dirty="0" smtClean="0"/>
              <a:t>People use information systems so designers need to match content and the system interface to the user’s needs.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z="900" i="1" smtClean="0"/>
              <a:t>CC 2007, 2011 attribution – R.B. Allen </a:t>
            </a:r>
            <a:endParaRPr lang="en-US" sz="9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Human Communication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6200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Two models for communication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Transplanting ideas from one person’s head directly to the another person.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A speaker provides an imperfect representation of what the speaker intends and which the recipient interprets based on their own experience.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The first is often assumed, but the second </a:t>
            </a:r>
            <a:r>
              <a:rPr lang="en-US" sz="2800" dirty="0" smtClean="0"/>
              <a:t>is </a:t>
            </a:r>
            <a:r>
              <a:rPr lang="en-US" sz="2800" dirty="0"/>
              <a:t>more realistic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The effectiveness of communication in the second can be enhanced by common experience and </a:t>
            </a:r>
            <a:r>
              <a:rPr lang="en-US" sz="2800" dirty="0" smtClean="0"/>
              <a:t>education between speaker and recipient</a:t>
            </a:r>
            <a:endParaRPr lang="en-US" sz="2800" dirty="0"/>
          </a:p>
          <a:p>
            <a:pPr>
              <a:lnSpc>
                <a:spcPct val="90000"/>
              </a:lnSpc>
              <a:buFontTx/>
              <a:buChar char="•"/>
            </a:pPr>
            <a:endParaRPr lang="en-US" sz="2800" dirty="0"/>
          </a:p>
          <a:p>
            <a:pPr>
              <a:lnSpc>
                <a:spcPct val="90000"/>
              </a:lnSpc>
              <a:buFontTx/>
              <a:buChar char="•"/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Tasks and </a:t>
            </a:r>
            <a:br>
              <a:rPr lang="en-US" sz="3200"/>
            </a:br>
            <a:r>
              <a:rPr lang="en-US" sz="3200"/>
              <a:t>Group Interaction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Information </a:t>
            </a:r>
            <a:r>
              <a:rPr lang="en-US" dirty="0"/>
              <a:t>is particularly helpful for completing tasks.</a:t>
            </a:r>
          </a:p>
          <a:p>
            <a:pPr>
              <a:buFontTx/>
              <a:buChar char="•"/>
            </a:pPr>
            <a:r>
              <a:rPr lang="en-US" dirty="0"/>
              <a:t>For groups completing tasks, the entire group can be thought of as an information processing unit.</a:t>
            </a:r>
          </a:p>
          <a:p>
            <a:pPr>
              <a:buFontTx/>
              <a:buChar char="•"/>
            </a:pPr>
            <a:r>
              <a:rPr lang="en-US" dirty="0"/>
              <a:t>Some information systems are developed to support group task activities.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Information Institutions</a:t>
            </a:r>
            <a:endParaRPr lang="en-US" sz="3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Information is so important that we have developed institutions specifically for managing it.</a:t>
            </a:r>
          </a:p>
          <a:p>
            <a:pPr lvl="1">
              <a:buFontTx/>
              <a:buChar char="•"/>
            </a:pPr>
            <a:r>
              <a:rPr lang="en-US" dirty="0" smtClean="0"/>
              <a:t>Libraries</a:t>
            </a:r>
          </a:p>
          <a:p>
            <a:pPr lvl="1">
              <a:buFontTx/>
              <a:buChar char="•"/>
            </a:pPr>
            <a:r>
              <a:rPr lang="en-US" dirty="0" smtClean="0"/>
              <a:t>Archives</a:t>
            </a:r>
          </a:p>
          <a:p>
            <a:pPr>
              <a:buFontTx/>
              <a:buChar char="•"/>
            </a:pPr>
            <a:r>
              <a:rPr lang="en-US" dirty="0" smtClean="0"/>
              <a:t>Also many other related institutions</a:t>
            </a:r>
          </a:p>
          <a:p>
            <a:pPr lvl="1">
              <a:buFontTx/>
              <a:buChar char="•"/>
            </a:pPr>
            <a:r>
              <a:rPr lang="en-US" dirty="0" smtClean="0"/>
              <a:t>Universities</a:t>
            </a:r>
          </a:p>
          <a:p>
            <a:pPr lvl="1">
              <a:buFontTx/>
              <a:buChar char="•"/>
            </a:pPr>
            <a:r>
              <a:rPr lang="en-US" dirty="0" smtClean="0"/>
              <a:t>Museums</a:t>
            </a:r>
          </a:p>
          <a:p>
            <a:pPr lvl="1">
              <a:buFontTx/>
              <a:buChar char="•"/>
            </a:pPr>
            <a:r>
              <a:rPr lang="en-US" dirty="0" smtClean="0"/>
              <a:t>Scientific societies</a:t>
            </a:r>
          </a:p>
          <a:p>
            <a:pPr lvl="1">
              <a:buFontTx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Entertainments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Entertainment provides both information and affect.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Entertainments have structure and interactivity.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Recent Headlines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8486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“AA files lawsuit against Google over trademark words”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“Katrina  People Finder Interchange Format Data Standards Discussion”</a:t>
            </a: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“Latest Genealogy Tools Create a Need to Know”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“Bots Hammer Estonia In Cyber Vendetta”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“UPS slashed the time it takes to determine the least-expensive route from months and wants to make that information available in real time”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“XM &amp; MySpace launch music talent search”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“Seeing Corporate Fingerprints in Wikipedia Edits”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Char char="•"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Char char="–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85180" y="6491287"/>
            <a:ext cx="5105400" cy="244475"/>
          </a:xfrm>
        </p:spPr>
        <p:txBody>
          <a:bodyPr/>
          <a:lstStyle/>
          <a:p>
            <a:r>
              <a:rPr lang="fr-FR" sz="900" smtClean="0"/>
              <a:t>CC 2007, 2011 attribution – R.B. Allen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Discussion Questions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80010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Can information be inaccurate?  Can you measure it?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How do you define: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Intelligence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Objectivity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Learning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/>
              <a:t>rationality.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Is entertainment information?  Are music and games information resources?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What is a “fact”? Can it exist without a context?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sz="2800"/>
          </a:p>
          <a:p>
            <a:pPr>
              <a:lnSpc>
                <a:spcPct val="90000"/>
              </a:lnSpc>
              <a:buFontTx/>
              <a:buChar char="•"/>
            </a:pP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What is Information?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8001000" cy="4876800"/>
          </a:xfrm>
          <a:ln/>
        </p:spPr>
        <p:txBody>
          <a:bodyPr/>
          <a:lstStyle/>
          <a:p>
            <a:pPr marL="590550" indent="-533400">
              <a:buFont typeface="Arial" pitchFamily="34" charset="0"/>
              <a:buChar char="•"/>
            </a:pPr>
            <a:r>
              <a:rPr lang="en-US" sz="2400" dirty="0"/>
              <a:t>We define information</a:t>
            </a:r>
            <a:r>
              <a:rPr lang="en-US" dirty="0"/>
              <a:t> as:</a:t>
            </a:r>
          </a:p>
          <a:p>
            <a:pPr marL="990600" lvl="1" indent="-533400"/>
            <a:r>
              <a:rPr lang="en-US" sz="2400" i="1" dirty="0"/>
              <a:t>    Observers develop models of their environment. Information makes those models more accurate.</a:t>
            </a:r>
          </a:p>
          <a:p>
            <a:pPr marL="590550" indent="-533400">
              <a:buFont typeface="Arial" pitchFamily="34" charset="0"/>
              <a:buChar char="•"/>
            </a:pPr>
            <a:r>
              <a:rPr lang="en-US" sz="2400" dirty="0"/>
              <a:t>However, this means that information </a:t>
            </a:r>
            <a:r>
              <a:rPr lang="en-US" sz="2400" dirty="0" smtClean="0"/>
              <a:t>is difficult </a:t>
            </a:r>
            <a:r>
              <a:rPr lang="en-US" sz="2400" dirty="0"/>
              <a:t>to measure.  An alternate </a:t>
            </a:r>
            <a:r>
              <a:rPr lang="en-US" sz="2400" dirty="0" smtClean="0"/>
              <a:t>definition focuses </a:t>
            </a:r>
            <a:r>
              <a:rPr lang="en-US" sz="2400" dirty="0"/>
              <a:t>on “information as a thing” </a:t>
            </a:r>
          </a:p>
          <a:p>
            <a:pPr marL="990600" lvl="1" indent="-533400"/>
            <a:r>
              <a:rPr lang="en-US" sz="2400" i="1" dirty="0"/>
              <a:t>     Information is what’s captured in a book, web</a:t>
            </a:r>
          </a:p>
          <a:p>
            <a:pPr marL="990600" lvl="1" indent="-533400"/>
            <a:r>
              <a:rPr lang="en-US" sz="2400" i="1" dirty="0"/>
              <a:t>     page, or other resource.</a:t>
            </a:r>
          </a:p>
          <a:p>
            <a:pPr marL="590550" indent="-533400">
              <a:buFont typeface="Arial" pitchFamily="34" charset="0"/>
              <a:buChar char="•"/>
            </a:pPr>
            <a:r>
              <a:rPr lang="en-US" sz="2400" dirty="0"/>
              <a:t>We propose that this captured information is </a:t>
            </a:r>
            <a:r>
              <a:rPr lang="en-US" sz="2400" dirty="0" smtClean="0"/>
              <a:t>better thought </a:t>
            </a:r>
            <a:r>
              <a:rPr lang="en-US" sz="2400" dirty="0"/>
              <a:t>of as potential information</a:t>
            </a:r>
          </a:p>
          <a:p>
            <a:pPr marL="990600" lvl="1" indent="-533400"/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The Information </a:t>
            </a:r>
            <a:r>
              <a:rPr lang="en-US" sz="2800" dirty="0" smtClean="0"/>
              <a:t>Funnel:</a:t>
            </a:r>
            <a:br>
              <a:rPr lang="en-US" sz="2800" dirty="0" smtClean="0"/>
            </a:br>
            <a:r>
              <a:rPr lang="en-US" sz="2800" dirty="0" smtClean="0"/>
              <a:t>Representations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      </a:t>
            </a:r>
          </a:p>
          <a:p>
            <a:r>
              <a:rPr lang="en-US" dirty="0"/>
              <a:t>		    </a:t>
            </a:r>
            <a:r>
              <a:rPr lang="en-US" dirty="0" smtClean="0"/>
              <a:t>          </a:t>
            </a:r>
            <a:r>
              <a:rPr lang="en-US" sz="2400" dirty="0" smtClean="0"/>
              <a:t>Complexity </a:t>
            </a:r>
            <a:r>
              <a:rPr lang="en-US" sz="2400" dirty="0"/>
              <a:t>of the World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z="900" smtClean="0"/>
              <a:t>CC 2007, 2011 attribution – R.B. Allen </a:t>
            </a:r>
            <a:endParaRPr lang="en-US" dirty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209800" y="2362200"/>
            <a:ext cx="2133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5562600" y="23622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5626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3124200" y="46482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562600" y="46482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953000" y="2819400"/>
            <a:ext cx="0" cy="2743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858000" y="41910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Representation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7239000" y="2895600"/>
            <a:ext cx="106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Capture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7239000" y="52578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Apply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What Makes a Good </a:t>
            </a:r>
            <a:br>
              <a:rPr lang="en-US" sz="3200"/>
            </a:br>
            <a:r>
              <a:rPr lang="en-US" sz="3200"/>
              <a:t>Representation?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14400" y="6613525"/>
            <a:ext cx="5715000" cy="244475"/>
          </a:xfrm>
        </p:spPr>
        <p:txBody>
          <a:bodyPr/>
          <a:lstStyle/>
          <a:p>
            <a:r>
              <a:rPr lang="fr-FR" smtClean="0"/>
              <a:t>CC 2007, 2011 attribution – R.B. Allen </a:t>
            </a:r>
            <a:endParaRPr lang="en-US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00200" y="2057400"/>
            <a:ext cx="1828800" cy="1371600"/>
            <a:chOff x="1008" y="1200"/>
            <a:chExt cx="1152" cy="864"/>
          </a:xfrm>
        </p:grpSpPr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1008" y="120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1008" y="206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1824" y="13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1488" y="13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1728" y="12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1728" y="15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1632" y="13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1536" y="14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1296" y="148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4038600" y="2057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0386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4267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4572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5029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5334000" y="2362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4495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5105400" y="190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556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5029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48768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44958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6553200" y="2057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65532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6781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7543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7924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7315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67818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6705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7010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V="1">
            <a:off x="1752600" y="21336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flipV="1">
            <a:off x="4267200" y="20574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V="1">
            <a:off x="6629400" y="2667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6629400" y="2209800"/>
            <a:ext cx="1676400" cy="1371600"/>
            <a:chOff x="3120" y="2544"/>
            <a:chExt cx="1056" cy="864"/>
          </a:xfrm>
        </p:grpSpPr>
        <p:sp>
          <p:nvSpPr>
            <p:cNvPr id="28719" name="Oval 47"/>
            <p:cNvSpPr>
              <a:spLocks noChangeArrowheads="1"/>
            </p:cNvSpPr>
            <p:nvPr/>
          </p:nvSpPr>
          <p:spPr bwMode="auto">
            <a:xfrm>
              <a:off x="3168" y="2544"/>
              <a:ext cx="864" cy="7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Rectangle 48"/>
            <p:cNvSpPr>
              <a:spLocks noChangeArrowheads="1"/>
            </p:cNvSpPr>
            <p:nvPr/>
          </p:nvSpPr>
          <p:spPr bwMode="auto">
            <a:xfrm>
              <a:off x="3120" y="2976"/>
              <a:ext cx="10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Rectangle 49"/>
            <p:cNvSpPr>
              <a:spLocks noChangeArrowheads="1"/>
            </p:cNvSpPr>
            <p:nvPr/>
          </p:nvSpPr>
          <p:spPr bwMode="auto">
            <a:xfrm>
              <a:off x="3120" y="2928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Rectangle 50"/>
            <p:cNvSpPr>
              <a:spLocks noChangeArrowheads="1"/>
            </p:cNvSpPr>
            <p:nvPr/>
          </p:nvSpPr>
          <p:spPr bwMode="auto">
            <a:xfrm>
              <a:off x="3120" y="2928"/>
              <a:ext cx="96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Rectangle 51"/>
            <p:cNvSpPr>
              <a:spLocks noChangeArrowheads="1"/>
            </p:cNvSpPr>
            <p:nvPr/>
          </p:nvSpPr>
          <p:spPr bwMode="auto">
            <a:xfrm>
              <a:off x="3216" y="3024"/>
              <a:ext cx="96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Rectangle 52"/>
            <p:cNvSpPr>
              <a:spLocks noChangeArrowheads="1"/>
            </p:cNvSpPr>
            <p:nvPr/>
          </p:nvSpPr>
          <p:spPr bwMode="auto">
            <a:xfrm>
              <a:off x="3744" y="2592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65532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7696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Oval 56"/>
          <p:cNvSpPr>
            <a:spLocks noChangeArrowheads="1"/>
          </p:cNvSpPr>
          <p:nvPr/>
        </p:nvSpPr>
        <p:spPr bwMode="auto">
          <a:xfrm>
            <a:off x="7848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Oval 57"/>
          <p:cNvSpPr>
            <a:spLocks noChangeArrowheads="1"/>
          </p:cNvSpPr>
          <p:nvPr/>
        </p:nvSpPr>
        <p:spPr bwMode="auto">
          <a:xfrm>
            <a:off x="6781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Oval 58"/>
          <p:cNvSpPr>
            <a:spLocks noChangeArrowheads="1"/>
          </p:cNvSpPr>
          <p:nvPr/>
        </p:nvSpPr>
        <p:spPr bwMode="auto">
          <a:xfrm>
            <a:off x="67056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59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>
            <a:off x="6781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Oval 61"/>
          <p:cNvSpPr>
            <a:spLocks noChangeArrowheads="1"/>
          </p:cNvSpPr>
          <p:nvPr/>
        </p:nvSpPr>
        <p:spPr bwMode="auto">
          <a:xfrm>
            <a:off x="7162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Oval 62"/>
          <p:cNvSpPr>
            <a:spLocks noChangeArrowheads="1"/>
          </p:cNvSpPr>
          <p:nvPr/>
        </p:nvSpPr>
        <p:spPr bwMode="auto">
          <a:xfrm>
            <a:off x="75438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Oval 63"/>
          <p:cNvSpPr>
            <a:spLocks noChangeArrowheads="1"/>
          </p:cNvSpPr>
          <p:nvPr/>
        </p:nvSpPr>
        <p:spPr bwMode="auto">
          <a:xfrm>
            <a:off x="76962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1828800" y="3962400"/>
            <a:ext cx="6477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straight line can be a good representation </a:t>
            </a:r>
            <a:r>
              <a:rPr lang="en-US" sz="2400" dirty="0" smtClean="0"/>
              <a:t>       for </a:t>
            </a:r>
            <a:r>
              <a:rPr lang="en-US" sz="2400" dirty="0"/>
              <a:t>describing some data.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For other data, a curved </a:t>
            </a:r>
            <a:r>
              <a:rPr lang="en-US" sz="2400" dirty="0" smtClean="0"/>
              <a:t>(e.g., quadratic</a:t>
            </a:r>
            <a:r>
              <a:rPr lang="en-US" sz="2400" dirty="0"/>
              <a:t>) line is better.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   Many Types </a:t>
            </a:r>
            <a:r>
              <a:rPr lang="en-US" sz="3600" dirty="0"/>
              <a:t>of Representations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6781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Categories</a:t>
            </a:r>
          </a:p>
          <a:p>
            <a:pPr>
              <a:buFontTx/>
              <a:buChar char="•"/>
            </a:pPr>
            <a:r>
              <a:rPr lang="en-US" dirty="0"/>
              <a:t>Equations</a:t>
            </a:r>
          </a:p>
          <a:p>
            <a:pPr>
              <a:buFontTx/>
              <a:buChar char="•"/>
            </a:pPr>
            <a:r>
              <a:rPr lang="en-US" dirty="0"/>
              <a:t>Neural </a:t>
            </a:r>
            <a:r>
              <a:rPr lang="en-US" dirty="0" smtClean="0"/>
              <a:t>networks</a:t>
            </a:r>
          </a:p>
          <a:p>
            <a:pPr>
              <a:buFontTx/>
              <a:buChar char="•"/>
            </a:pPr>
            <a:r>
              <a:rPr lang="en-US" dirty="0" smtClean="0"/>
              <a:t>Natural language statements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Logic statements</a:t>
            </a:r>
          </a:p>
          <a:p>
            <a:pPr>
              <a:buFontTx/>
              <a:buChar char="•"/>
            </a:pPr>
            <a:r>
              <a:rPr lang="en-US" dirty="0"/>
              <a:t>Images</a:t>
            </a:r>
          </a:p>
          <a:p>
            <a:pPr>
              <a:buFontTx/>
              <a:buChar char="•"/>
            </a:pPr>
            <a:r>
              <a:rPr lang="en-US" dirty="0"/>
              <a:t>Mental models</a:t>
            </a:r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Models of Processes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1066800" y="1736725"/>
            <a:ext cx="7543800" cy="4876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76400" y="1828800"/>
            <a:ext cx="4876800" cy="457200"/>
            <a:chOff x="1008" y="1536"/>
            <a:chExt cx="3072" cy="288"/>
          </a:xfrm>
        </p:grpSpPr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100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129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1296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63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2304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196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V="1">
              <a:off x="1632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2304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1968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168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2880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1296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25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 flipH="1">
              <a:off x="316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2880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>
              <a:off x="259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345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>
              <a:off x="3456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3744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>
              <a:off x="3744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676400" y="2743200"/>
            <a:ext cx="4876800" cy="457200"/>
            <a:chOff x="1008" y="1536"/>
            <a:chExt cx="3072" cy="288"/>
          </a:xfrm>
        </p:grpSpPr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>
              <a:off x="1008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129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>
              <a:off x="1296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163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304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>
              <a:off x="196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 flipV="1">
              <a:off x="1632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>
              <a:off x="2304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1968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3168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>
              <a:off x="2880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39"/>
            <p:cNvSpPr>
              <a:spLocks noChangeShapeType="1"/>
            </p:cNvSpPr>
            <p:nvPr/>
          </p:nvSpPr>
          <p:spPr bwMode="auto">
            <a:xfrm>
              <a:off x="1296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40"/>
            <p:cNvSpPr>
              <a:spLocks noChangeShapeType="1"/>
            </p:cNvSpPr>
            <p:nvPr/>
          </p:nvSpPr>
          <p:spPr bwMode="auto">
            <a:xfrm>
              <a:off x="25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 flipH="1">
              <a:off x="316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>
              <a:off x="2880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>
              <a:off x="259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>
              <a:off x="3456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>
              <a:off x="3456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>
              <a:off x="3744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>
              <a:off x="3744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7" name="Freeform 49"/>
          <p:cNvSpPr>
            <a:spLocks/>
          </p:cNvSpPr>
          <p:nvPr/>
        </p:nvSpPr>
        <p:spPr bwMode="auto">
          <a:xfrm>
            <a:off x="1752600" y="2667000"/>
            <a:ext cx="4495800" cy="5461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84" y="344"/>
              </a:cxn>
              <a:cxn ang="0">
                <a:pos x="672" y="8"/>
              </a:cxn>
              <a:cxn ang="0">
                <a:pos x="1056" y="296"/>
              </a:cxn>
              <a:cxn ang="0">
                <a:pos x="1344" y="8"/>
              </a:cxn>
              <a:cxn ang="0">
                <a:pos x="1632" y="296"/>
              </a:cxn>
              <a:cxn ang="0">
                <a:pos x="1920" y="8"/>
              </a:cxn>
              <a:cxn ang="0">
                <a:pos x="2208" y="296"/>
              </a:cxn>
              <a:cxn ang="0">
                <a:pos x="2496" y="8"/>
              </a:cxn>
              <a:cxn ang="0">
                <a:pos x="2832" y="296"/>
              </a:cxn>
            </a:cxnLst>
            <a:rect l="0" t="0" r="r" b="b"/>
            <a:pathLst>
              <a:path w="2832" h="344">
                <a:moveTo>
                  <a:pt x="0" y="8"/>
                </a:moveTo>
                <a:cubicBezTo>
                  <a:pt x="136" y="176"/>
                  <a:pt x="272" y="344"/>
                  <a:pt x="384" y="344"/>
                </a:cubicBezTo>
                <a:cubicBezTo>
                  <a:pt x="496" y="344"/>
                  <a:pt x="560" y="16"/>
                  <a:pt x="672" y="8"/>
                </a:cubicBezTo>
                <a:cubicBezTo>
                  <a:pt x="784" y="0"/>
                  <a:pt x="944" y="296"/>
                  <a:pt x="1056" y="296"/>
                </a:cubicBezTo>
                <a:cubicBezTo>
                  <a:pt x="1168" y="296"/>
                  <a:pt x="1248" y="8"/>
                  <a:pt x="1344" y="8"/>
                </a:cubicBezTo>
                <a:cubicBezTo>
                  <a:pt x="1440" y="8"/>
                  <a:pt x="1536" y="296"/>
                  <a:pt x="1632" y="296"/>
                </a:cubicBezTo>
                <a:cubicBezTo>
                  <a:pt x="1728" y="296"/>
                  <a:pt x="1824" y="8"/>
                  <a:pt x="1920" y="8"/>
                </a:cubicBezTo>
                <a:cubicBezTo>
                  <a:pt x="2016" y="8"/>
                  <a:pt x="2112" y="296"/>
                  <a:pt x="2208" y="296"/>
                </a:cubicBezTo>
                <a:cubicBezTo>
                  <a:pt x="2304" y="296"/>
                  <a:pt x="2392" y="8"/>
                  <a:pt x="2496" y="8"/>
                </a:cubicBezTo>
                <a:cubicBezTo>
                  <a:pt x="2600" y="8"/>
                  <a:pt x="2776" y="248"/>
                  <a:pt x="2832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6629400" y="1905000"/>
            <a:ext cx="1981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Square-wave process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6934200" y="28194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Modeled by sine wave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219200" y="35052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We evaluate the model by comparing its output of the model against the original.</a:t>
            </a:r>
            <a:endParaRPr lang="en-US" sz="2400" dirty="0"/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1143000" y="53340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Some </a:t>
            </a:r>
            <a:r>
              <a:rPr lang="en-US" sz="2400" dirty="0" smtClean="0"/>
              <a:t>models show learning.  That is, they improve their performance across time.</a:t>
            </a:r>
            <a:endParaRPr lang="en-US" sz="2400" dirty="0"/>
          </a:p>
        </p:txBody>
      </p:sp>
      <p:sp>
        <p:nvSpPr>
          <p:cNvPr id="53" name="Text Box 64"/>
          <p:cNvSpPr txBox="1">
            <a:spLocks noChangeArrowheads="1"/>
          </p:cNvSpPr>
          <p:nvPr/>
        </p:nvSpPr>
        <p:spPr bwMode="auto">
          <a:xfrm>
            <a:off x="1143000" y="44196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  Some systems (e.g., weather) are so complex and unstable that their chaotic behavior is difficult to model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Information Processing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80772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 There are many ways to apply the information stored in representations.</a:t>
            </a:r>
          </a:p>
          <a:p>
            <a:pPr>
              <a:buFontTx/>
              <a:buChar char="•"/>
            </a:pPr>
            <a:r>
              <a:rPr lang="en-US"/>
              <a:t>Retrieval</a:t>
            </a:r>
          </a:p>
          <a:p>
            <a:pPr lvl="1">
              <a:buFontTx/>
              <a:buChar char="–"/>
            </a:pPr>
            <a:r>
              <a:rPr lang="en-US"/>
              <a:t>Finding useful information</a:t>
            </a:r>
          </a:p>
          <a:p>
            <a:pPr>
              <a:buFontTx/>
              <a:buChar char="•"/>
            </a:pPr>
            <a:r>
              <a:rPr lang="en-US"/>
              <a:t>Recognition</a:t>
            </a:r>
          </a:p>
          <a:p>
            <a:pPr lvl="1">
              <a:buFontTx/>
              <a:buChar char="–"/>
            </a:pPr>
            <a:r>
              <a:rPr lang="en-US"/>
              <a:t>Identifying an instance </a:t>
            </a:r>
          </a:p>
          <a:p>
            <a:pPr>
              <a:buFontTx/>
              <a:buChar char="•"/>
            </a:pPr>
            <a:r>
              <a:rPr lang="en-US"/>
              <a:t>Inference</a:t>
            </a:r>
          </a:p>
          <a:p>
            <a:pPr lvl="1">
              <a:buFontTx/>
              <a:buChar char="–"/>
            </a:pPr>
            <a:r>
              <a:rPr lang="en-US"/>
              <a:t>Extend stored information to a new situation</a:t>
            </a:r>
          </a:p>
          <a:p>
            <a:endParaRPr lang="en-US"/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Context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 One of the hardest problems for information processing is determining the context in which the information is applied.</a:t>
            </a:r>
          </a:p>
          <a:p>
            <a:pPr>
              <a:buFontTx/>
              <a:buChar char="•"/>
            </a:pPr>
            <a:r>
              <a:rPr lang="en-US" dirty="0"/>
              <a:t>This may lead to incorrect inferences.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– R.B. Allen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934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ISS</vt:lpstr>
      <vt:lpstr>Slide 1</vt:lpstr>
      <vt:lpstr>Recent Headlines</vt:lpstr>
      <vt:lpstr>What is Information?</vt:lpstr>
      <vt:lpstr>The Information Funnel: Representations</vt:lpstr>
      <vt:lpstr>What Makes a Good  Representation?</vt:lpstr>
      <vt:lpstr>   Many Types of Representations</vt:lpstr>
      <vt:lpstr>Models of Processes</vt:lpstr>
      <vt:lpstr>Information Processing</vt:lpstr>
      <vt:lpstr>Context</vt:lpstr>
      <vt:lpstr>Information Structure</vt:lpstr>
      <vt:lpstr>Information Resources</vt:lpstr>
      <vt:lpstr>Quality of Information</vt:lpstr>
      <vt:lpstr>Information Systems</vt:lpstr>
      <vt:lpstr>Information and  Complex Systems</vt:lpstr>
      <vt:lpstr>People and  Information Systems</vt:lpstr>
      <vt:lpstr>Human Communication</vt:lpstr>
      <vt:lpstr>Tasks and  Group Interaction</vt:lpstr>
      <vt:lpstr>Information Institutions</vt:lpstr>
      <vt:lpstr>Entertainments</vt:lpstr>
      <vt:lpstr>Discussion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38</cp:revision>
  <cp:lastPrinted>1601-01-01T00:00:00Z</cp:lastPrinted>
  <dcterms:created xsi:type="dcterms:W3CDTF">1601-01-01T00:00:00Z</dcterms:created>
  <dcterms:modified xsi:type="dcterms:W3CDTF">2013-01-28T14:15:01Z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