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4"/>
  </p:notesMasterIdLst>
  <p:sldIdLst>
    <p:sldId id="298" r:id="rId3"/>
    <p:sldId id="299" r:id="rId4"/>
    <p:sldId id="301" r:id="rId5"/>
    <p:sldId id="302" r:id="rId6"/>
    <p:sldId id="303" r:id="rId7"/>
    <p:sldId id="300" r:id="rId8"/>
    <p:sldId id="304" r:id="rId9"/>
    <p:sldId id="305" r:id="rId10"/>
    <p:sldId id="316" r:id="rId11"/>
    <p:sldId id="317" r:id="rId12"/>
    <p:sldId id="318" r:id="rId13"/>
    <p:sldId id="306" r:id="rId14"/>
    <p:sldId id="307" r:id="rId15"/>
    <p:sldId id="308" r:id="rId16"/>
    <p:sldId id="309" r:id="rId17"/>
    <p:sldId id="310" r:id="rId18"/>
    <p:sldId id="311" r:id="rId19"/>
    <p:sldId id="312" r:id="rId20"/>
    <p:sldId id="313" r:id="rId21"/>
    <p:sldId id="314" r:id="rId22"/>
    <p:sldId id="315" r:id="rId23"/>
  </p:sldIdLst>
  <p:sldSz cx="9144000" cy="6858000" type="screen4x3"/>
  <p:notesSz cx="6858000" cy="9144000"/>
  <p:defaultTextStyle>
    <a:defPPr>
      <a:defRPr lang="en-US"/>
    </a:defPPr>
    <a:lvl1pPr algn="ctr" rtl="0" fontAlgn="base">
      <a:spcBef>
        <a:spcPct val="0"/>
      </a:spcBef>
      <a:spcAft>
        <a:spcPct val="0"/>
      </a:spcAft>
      <a:defRPr sz="4400" kern="1200">
        <a:solidFill>
          <a:schemeClr val="tx2"/>
        </a:solidFill>
        <a:latin typeface="Arial" pitchFamily="34" charset="0"/>
        <a:ea typeface="+mn-ea"/>
        <a:cs typeface="Arial" pitchFamily="34" charset="0"/>
      </a:defRPr>
    </a:lvl1pPr>
    <a:lvl2pPr marL="457200" algn="ctr" rtl="0" fontAlgn="base">
      <a:spcBef>
        <a:spcPct val="0"/>
      </a:spcBef>
      <a:spcAft>
        <a:spcPct val="0"/>
      </a:spcAft>
      <a:defRPr sz="4400" kern="1200">
        <a:solidFill>
          <a:schemeClr val="tx2"/>
        </a:solidFill>
        <a:latin typeface="Arial" pitchFamily="34" charset="0"/>
        <a:ea typeface="+mn-ea"/>
        <a:cs typeface="Arial" pitchFamily="34" charset="0"/>
      </a:defRPr>
    </a:lvl2pPr>
    <a:lvl3pPr marL="914400" algn="ctr" rtl="0" fontAlgn="base">
      <a:spcBef>
        <a:spcPct val="0"/>
      </a:spcBef>
      <a:spcAft>
        <a:spcPct val="0"/>
      </a:spcAft>
      <a:defRPr sz="4400" kern="1200">
        <a:solidFill>
          <a:schemeClr val="tx2"/>
        </a:solidFill>
        <a:latin typeface="Arial" pitchFamily="34" charset="0"/>
        <a:ea typeface="+mn-ea"/>
        <a:cs typeface="Arial" pitchFamily="34" charset="0"/>
      </a:defRPr>
    </a:lvl3pPr>
    <a:lvl4pPr marL="1371600" algn="ctr" rtl="0" fontAlgn="base">
      <a:spcBef>
        <a:spcPct val="0"/>
      </a:spcBef>
      <a:spcAft>
        <a:spcPct val="0"/>
      </a:spcAft>
      <a:defRPr sz="4400" kern="1200">
        <a:solidFill>
          <a:schemeClr val="tx2"/>
        </a:solidFill>
        <a:latin typeface="Arial" pitchFamily="34" charset="0"/>
        <a:ea typeface="+mn-ea"/>
        <a:cs typeface="Arial" pitchFamily="34" charset="0"/>
      </a:defRPr>
    </a:lvl4pPr>
    <a:lvl5pPr marL="1828800" algn="ctr" rtl="0" fontAlgn="base">
      <a:spcBef>
        <a:spcPct val="0"/>
      </a:spcBef>
      <a:spcAft>
        <a:spcPct val="0"/>
      </a:spcAft>
      <a:defRPr sz="4400" kern="1200">
        <a:solidFill>
          <a:schemeClr val="tx2"/>
        </a:solidFill>
        <a:latin typeface="Arial" pitchFamily="34" charset="0"/>
        <a:ea typeface="+mn-ea"/>
        <a:cs typeface="Arial" pitchFamily="34" charset="0"/>
      </a:defRPr>
    </a:lvl5pPr>
    <a:lvl6pPr marL="2286000" algn="l" defTabSz="914400" rtl="0" eaLnBrk="1" latinLnBrk="0" hangingPunct="1">
      <a:defRPr sz="4400" kern="1200">
        <a:solidFill>
          <a:schemeClr val="tx2"/>
        </a:solidFill>
        <a:latin typeface="Arial" pitchFamily="34" charset="0"/>
        <a:ea typeface="+mn-ea"/>
        <a:cs typeface="Arial" pitchFamily="34" charset="0"/>
      </a:defRPr>
    </a:lvl6pPr>
    <a:lvl7pPr marL="2743200" algn="l" defTabSz="914400" rtl="0" eaLnBrk="1" latinLnBrk="0" hangingPunct="1">
      <a:defRPr sz="4400" kern="1200">
        <a:solidFill>
          <a:schemeClr val="tx2"/>
        </a:solidFill>
        <a:latin typeface="Arial" pitchFamily="34" charset="0"/>
        <a:ea typeface="+mn-ea"/>
        <a:cs typeface="Arial" pitchFamily="34" charset="0"/>
      </a:defRPr>
    </a:lvl7pPr>
    <a:lvl8pPr marL="3200400" algn="l" defTabSz="914400" rtl="0" eaLnBrk="1" latinLnBrk="0" hangingPunct="1">
      <a:defRPr sz="4400" kern="1200">
        <a:solidFill>
          <a:schemeClr val="tx2"/>
        </a:solidFill>
        <a:latin typeface="Arial" pitchFamily="34" charset="0"/>
        <a:ea typeface="+mn-ea"/>
        <a:cs typeface="Arial" pitchFamily="34" charset="0"/>
      </a:defRPr>
    </a:lvl8pPr>
    <a:lvl9pPr marL="3657600" algn="l" defTabSz="914400" rtl="0" eaLnBrk="1" latinLnBrk="0" hangingPunct="1">
      <a:defRPr sz="4400" kern="1200">
        <a:solidFill>
          <a:schemeClr val="tx2"/>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1" autoAdjust="0"/>
    <p:restoredTop sz="94602" autoAdjust="0"/>
  </p:normalViewPr>
  <p:slideViewPr>
    <p:cSldViewPr>
      <p:cViewPr varScale="1">
        <p:scale>
          <a:sx n="43" d="100"/>
          <a:sy n="43" d="100"/>
        </p:scale>
        <p:origin x="-108" y="-5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04"/>
    </p:cViewPr>
  </p:sorterViewPr>
  <p:notesViewPr>
    <p:cSldViewPr>
      <p:cViewPr varScale="1">
        <p:scale>
          <a:sx n="58" d="100"/>
          <a:sy n="58" d="100"/>
        </p:scale>
        <p:origin x="-1368" y="-8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cs typeface="Arial" charset="0"/>
              </a:defRPr>
            </a:lvl1pPr>
          </a:lstStyle>
          <a:p>
            <a:pPr>
              <a:defRPr/>
            </a:pPr>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cs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4F30A941-E256-454B-B0EB-D333236A7D9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524000"/>
            <a:ext cx="36957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524000"/>
            <a:ext cx="36957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914400" y="6613525"/>
            <a:ext cx="5105400" cy="244475"/>
          </a:xfrm>
        </p:spPr>
        <p:txBody>
          <a:bodyPr/>
          <a:lstStyle>
            <a:lvl1pPr>
              <a:defRPr/>
            </a:lvl1pPr>
          </a:lstStyle>
          <a:p>
            <a:r>
              <a:rPr lang="fr-FR" smtClean="0"/>
              <a:t>CC 2007, 2011 attribution - R.B. Allen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524000"/>
            <a:ext cx="3695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524000"/>
            <a:ext cx="3695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143000" y="1524000"/>
            <a:ext cx="7543800" cy="4876800"/>
          </a:xfrm>
          <a:prstGeom prst="rect">
            <a:avLst/>
          </a:prstGeom>
          <a:noFill/>
          <a:ln w="76200">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 Click to edit Master text styles</a:t>
            </a:r>
          </a:p>
          <a:p>
            <a:pPr lvl="1"/>
            <a:r>
              <a:rPr lang="en-US" smtClean="0"/>
              <a:t>* Second level</a:t>
            </a:r>
          </a:p>
          <a:p>
            <a:pPr lvl="2"/>
            <a:r>
              <a:rPr lang="en-US" smtClean="0"/>
              <a:t>* Third level</a:t>
            </a:r>
          </a:p>
        </p:txBody>
      </p:sp>
      <p:sp>
        <p:nvSpPr>
          <p:cNvPr id="1029" name="Rectangle 5"/>
          <p:cNvSpPr>
            <a:spLocks noGrp="1" noChangeArrowheads="1"/>
          </p:cNvSpPr>
          <p:nvPr>
            <p:ph type="ftr" sz="quarter" idx="3"/>
          </p:nvPr>
        </p:nvSpPr>
        <p:spPr bwMode="auto">
          <a:xfrm>
            <a:off x="914400" y="6613525"/>
            <a:ext cx="5105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cs typeface="Arial" charset="0"/>
              </a:defRPr>
            </a:lvl1pPr>
          </a:lstStyle>
          <a:p>
            <a:pPr>
              <a:defRPr/>
            </a:pPr>
            <a:r>
              <a:rPr lang="fr-FR" smtClean="0"/>
              <a:t>CC 2007, 2011 attribution - R.B. Allen</a:t>
            </a:r>
            <a:endParaRPr lang="en-US"/>
          </a:p>
        </p:txBody>
      </p:sp>
      <p:pic>
        <p:nvPicPr>
          <p:cNvPr id="1028" name="Picture 7" descr="ISSbanner"/>
          <p:cNvPicPr>
            <a:picLocks noChangeAspect="1" noChangeArrowheads="1"/>
          </p:cNvPicPr>
          <p:nvPr userDrawn="1"/>
        </p:nvPicPr>
        <p:blipFill>
          <a:blip r:embed="rId13" cstate="print"/>
          <a:srcRect/>
          <a:stretch>
            <a:fillRect/>
          </a:stretch>
        </p:blipFill>
        <p:spPr bwMode="auto">
          <a:xfrm>
            <a:off x="304800" y="838200"/>
            <a:ext cx="647700" cy="5229225"/>
          </a:xfrm>
          <a:prstGeom prst="rect">
            <a:avLst/>
          </a:prstGeom>
          <a:noFill/>
          <a:ln w="9525">
            <a:noFill/>
            <a:miter lim="800000"/>
            <a:headEnd/>
            <a:tailEnd/>
          </a:ln>
        </p:spPr>
      </p:pic>
      <p:sp>
        <p:nvSpPr>
          <p:cNvPr id="1032" name="Text Box 8"/>
          <p:cNvSpPr txBox="1">
            <a:spLocks noChangeArrowheads="1"/>
          </p:cNvSpPr>
          <p:nvPr userDrawn="1"/>
        </p:nvSpPr>
        <p:spPr bwMode="auto">
          <a:xfrm>
            <a:off x="4419600" y="533400"/>
            <a:ext cx="6858000" cy="519113"/>
          </a:xfrm>
          <a:prstGeom prst="rect">
            <a:avLst/>
          </a:prstGeom>
          <a:noFill/>
          <a:ln w="9525">
            <a:noFill/>
            <a:miter lim="800000"/>
            <a:headEnd/>
            <a:tailEnd/>
          </a:ln>
          <a:effectLst/>
        </p:spPr>
        <p:txBody>
          <a:bodyPr>
            <a:spAutoFit/>
          </a:bodyPr>
          <a:lstStyle/>
          <a:p>
            <a:pPr algn="l">
              <a:spcBef>
                <a:spcPct val="50000"/>
              </a:spcBef>
              <a:defRPr/>
            </a:pPr>
            <a:r>
              <a:rPr lang="en-US" sz="2800">
                <a:solidFill>
                  <a:schemeClr val="tx1"/>
                </a:solidFill>
                <a:latin typeface="Arial" charset="0"/>
                <a:cs typeface="Arial" charset="0"/>
              </a:rPr>
              <a:t>Title Here</a:t>
            </a:r>
          </a:p>
        </p:txBody>
      </p:sp>
      <p:sp>
        <p:nvSpPr>
          <p:cNvPr id="1033" name="Line 9"/>
          <p:cNvSpPr>
            <a:spLocks noChangeShapeType="1"/>
          </p:cNvSpPr>
          <p:nvPr userDrawn="1"/>
        </p:nvSpPr>
        <p:spPr bwMode="auto">
          <a:xfrm flipV="1">
            <a:off x="838200" y="762000"/>
            <a:ext cx="0" cy="495300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1034" name="Line 10"/>
          <p:cNvSpPr>
            <a:spLocks noChangeShapeType="1"/>
          </p:cNvSpPr>
          <p:nvPr userDrawn="1"/>
        </p:nvSpPr>
        <p:spPr bwMode="auto">
          <a:xfrm>
            <a:off x="838200" y="762000"/>
            <a:ext cx="2209800" cy="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1035" name="Oval 11"/>
          <p:cNvSpPr>
            <a:spLocks noChangeArrowheads="1"/>
          </p:cNvSpPr>
          <p:nvPr userDrawn="1"/>
        </p:nvSpPr>
        <p:spPr bwMode="auto">
          <a:xfrm>
            <a:off x="1066800" y="228600"/>
            <a:ext cx="7467600" cy="1143000"/>
          </a:xfrm>
          <a:prstGeom prst="ellipse">
            <a:avLst/>
          </a:prstGeom>
          <a:solidFill>
            <a:schemeClr val="bg1"/>
          </a:solidFill>
          <a:ln w="76200">
            <a:solidFill>
              <a:schemeClr val="tx1"/>
            </a:solidFill>
            <a:round/>
            <a:headEnd/>
            <a:tailEnd/>
          </a:ln>
          <a:effectLst/>
        </p:spPr>
        <p:txBody>
          <a:bodyPr wrap="none" anchor="ctr"/>
          <a:lstStyle/>
          <a:p>
            <a:pPr>
              <a:defRPr/>
            </a:pPr>
            <a:endParaRPr lang="en-US">
              <a:latin typeface="Arial" charset="0"/>
              <a:cs typeface="Arial" charset="0"/>
            </a:endParaRPr>
          </a:p>
        </p:txBody>
      </p:sp>
      <p:sp>
        <p:nvSpPr>
          <p:cNvPr id="1036" name="Text Box 12"/>
          <p:cNvSpPr txBox="1">
            <a:spLocks noChangeArrowheads="1"/>
          </p:cNvSpPr>
          <p:nvPr userDrawn="1"/>
        </p:nvSpPr>
        <p:spPr bwMode="auto">
          <a:xfrm>
            <a:off x="1828800" y="457200"/>
            <a:ext cx="5943600" cy="519113"/>
          </a:xfrm>
          <a:prstGeom prst="rect">
            <a:avLst/>
          </a:prstGeom>
          <a:noFill/>
          <a:ln w="9525">
            <a:noFill/>
            <a:miter lim="800000"/>
            <a:headEnd/>
            <a:tailEnd/>
          </a:ln>
          <a:effectLst/>
        </p:spPr>
        <p:txBody>
          <a:bodyPr>
            <a:spAutoFit/>
          </a:bodyPr>
          <a:lstStyle/>
          <a:p>
            <a:pPr algn="l">
              <a:spcBef>
                <a:spcPct val="50000"/>
              </a:spcBef>
              <a:defRPr/>
            </a:pPr>
            <a:endParaRPr lang="en-US" sz="2800">
              <a:solidFill>
                <a:schemeClr val="tx1"/>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cs typeface="+mn-cs"/>
        </a:defRPr>
      </a:lvl2pPr>
      <a:lvl3pPr marL="1143000" indent="-228600" algn="l" rtl="0" eaLnBrk="0" fontAlgn="base" hangingPunct="0">
        <a:spcBef>
          <a:spcPct val="20000"/>
        </a:spcBef>
        <a:spcAft>
          <a:spcPct val="0"/>
        </a:spcAft>
        <a:defRPr sz="2400">
          <a:solidFill>
            <a:schemeClr val="tx1"/>
          </a:solidFill>
          <a:latin typeface="+mn-lt"/>
          <a:cs typeface="+mn-cs"/>
        </a:defRPr>
      </a:lvl3pPr>
      <a:lvl4pPr marL="1600200" indent="-228600" algn="l" rtl="0" eaLnBrk="0" fontAlgn="base" hangingPunct="0">
        <a:spcBef>
          <a:spcPct val="20000"/>
        </a:spcBef>
        <a:spcAft>
          <a:spcPct val="0"/>
        </a:spcAft>
        <a:defRPr sz="2000">
          <a:solidFill>
            <a:schemeClr val="tx1"/>
          </a:solidFill>
          <a:latin typeface="+mn-lt"/>
          <a:cs typeface="+mn-cs"/>
        </a:defRPr>
      </a:lvl4pPr>
      <a:lvl5pPr marL="2057400" indent="-228600" algn="l" rtl="0" eaLnBrk="0" fontAlgn="base" hangingPunct="0">
        <a:spcBef>
          <a:spcPct val="20000"/>
        </a:spcBef>
        <a:spcAft>
          <a:spcPct val="0"/>
        </a:spcAft>
        <a:defRPr sz="2000">
          <a:solidFill>
            <a:schemeClr val="tx1"/>
          </a:solidFill>
          <a:latin typeface="+mn-lt"/>
          <a:cs typeface="+mn-cs"/>
        </a:defRPr>
      </a:lvl5pPr>
      <a:lvl6pPr marL="2514600" indent="-228600" algn="l" rtl="0" fontAlgn="base">
        <a:spcBef>
          <a:spcPct val="20000"/>
        </a:spcBef>
        <a:spcAft>
          <a:spcPct val="0"/>
        </a:spcAft>
        <a:defRPr sz="2000">
          <a:solidFill>
            <a:schemeClr val="tx1"/>
          </a:solidFill>
          <a:latin typeface="+mn-lt"/>
          <a:cs typeface="+mn-cs"/>
        </a:defRPr>
      </a:lvl6pPr>
      <a:lvl7pPr marL="2971800" indent="-228600" algn="l" rtl="0" fontAlgn="base">
        <a:spcBef>
          <a:spcPct val="20000"/>
        </a:spcBef>
        <a:spcAft>
          <a:spcPct val="0"/>
        </a:spcAft>
        <a:defRPr sz="2000">
          <a:solidFill>
            <a:schemeClr val="tx1"/>
          </a:solidFill>
          <a:latin typeface="+mn-lt"/>
          <a:cs typeface="+mn-cs"/>
        </a:defRPr>
      </a:lvl7pPr>
      <a:lvl8pPr marL="3429000" indent="-228600" algn="l" rtl="0" fontAlgn="base">
        <a:spcBef>
          <a:spcPct val="20000"/>
        </a:spcBef>
        <a:spcAft>
          <a:spcPct val="0"/>
        </a:spcAft>
        <a:defRPr sz="2000">
          <a:solidFill>
            <a:schemeClr val="tx1"/>
          </a:solidFill>
          <a:latin typeface="+mn-lt"/>
          <a:cs typeface="+mn-cs"/>
        </a:defRPr>
      </a:lvl8pPr>
      <a:lvl9pPr marL="3886200" indent="-228600" algn="l" rtl="0" fontAlgn="base">
        <a:spcBef>
          <a:spcPct val="20000"/>
        </a:spcBef>
        <a:spcAft>
          <a:spcPct val="0"/>
        </a:spcAft>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ftr" sz="quarter" idx="3"/>
          </p:nvPr>
        </p:nvSpPr>
        <p:spPr bwMode="auto">
          <a:xfrm>
            <a:off x="914400" y="6613525"/>
            <a:ext cx="5105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cs typeface="Arial" charset="0"/>
              </a:defRPr>
            </a:lvl1pPr>
          </a:lstStyle>
          <a:p>
            <a:pPr>
              <a:defRPr/>
            </a:pPr>
            <a:r>
              <a:rPr lang="fr-FR" smtClean="0"/>
              <a:t>CC 2007, 2011 attribution - R.B. Allen</a:t>
            </a:r>
            <a:endParaRPr lang="en-US"/>
          </a:p>
        </p:txBody>
      </p:sp>
      <p:pic>
        <p:nvPicPr>
          <p:cNvPr id="2051" name="Picture 3" descr="ISSbanner"/>
          <p:cNvPicPr>
            <a:picLocks noChangeAspect="1" noChangeArrowheads="1"/>
          </p:cNvPicPr>
          <p:nvPr/>
        </p:nvPicPr>
        <p:blipFill>
          <a:blip r:embed="rId14" cstate="print"/>
          <a:srcRect/>
          <a:stretch>
            <a:fillRect/>
          </a:stretch>
        </p:blipFill>
        <p:spPr bwMode="auto">
          <a:xfrm>
            <a:off x="304800" y="838200"/>
            <a:ext cx="647700" cy="5229225"/>
          </a:xfrm>
          <a:prstGeom prst="rect">
            <a:avLst/>
          </a:prstGeom>
          <a:noFill/>
          <a:ln w="9525">
            <a:noFill/>
            <a:miter lim="800000"/>
            <a:headEnd/>
            <a:tailEnd/>
          </a:ln>
        </p:spPr>
      </p:pic>
      <p:sp>
        <p:nvSpPr>
          <p:cNvPr id="87044" name="Line 4"/>
          <p:cNvSpPr>
            <a:spLocks noChangeShapeType="1"/>
          </p:cNvSpPr>
          <p:nvPr/>
        </p:nvSpPr>
        <p:spPr bwMode="auto">
          <a:xfrm flipV="1">
            <a:off x="881063" y="746125"/>
            <a:ext cx="0" cy="495300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87045" name="Line 5"/>
          <p:cNvSpPr>
            <a:spLocks noChangeShapeType="1"/>
          </p:cNvSpPr>
          <p:nvPr/>
        </p:nvSpPr>
        <p:spPr bwMode="auto">
          <a:xfrm flipV="1">
            <a:off x="838200" y="762000"/>
            <a:ext cx="723900" cy="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87046" name="Text Box 6"/>
          <p:cNvSpPr txBox="1">
            <a:spLocks noChangeArrowheads="1"/>
          </p:cNvSpPr>
          <p:nvPr/>
        </p:nvSpPr>
        <p:spPr bwMode="auto">
          <a:xfrm>
            <a:off x="1828800" y="457200"/>
            <a:ext cx="5943600" cy="519113"/>
          </a:xfrm>
          <a:prstGeom prst="rect">
            <a:avLst/>
          </a:prstGeom>
          <a:noFill/>
          <a:ln w="9525">
            <a:noFill/>
            <a:miter lim="800000"/>
            <a:headEnd/>
            <a:tailEnd/>
          </a:ln>
          <a:effectLst/>
        </p:spPr>
        <p:txBody>
          <a:bodyPr>
            <a:spAutoFit/>
          </a:bodyPr>
          <a:lstStyle/>
          <a:p>
            <a:pPr algn="l">
              <a:spcBef>
                <a:spcPct val="50000"/>
              </a:spcBef>
              <a:defRPr/>
            </a:pPr>
            <a:endParaRPr lang="en-US" sz="2800">
              <a:solidFill>
                <a:schemeClr val="tx1"/>
              </a:solidFill>
              <a:latin typeface="Arial" charset="0"/>
              <a:cs typeface="Arial" charset="0"/>
            </a:endParaRPr>
          </a:p>
        </p:txBody>
      </p:sp>
      <p:sp>
        <p:nvSpPr>
          <p:cNvPr id="87047" name="AutoShape 7"/>
          <p:cNvSpPr>
            <a:spLocks noChangeArrowheads="1"/>
          </p:cNvSpPr>
          <p:nvPr/>
        </p:nvSpPr>
        <p:spPr bwMode="auto">
          <a:xfrm>
            <a:off x="1562100" y="158750"/>
            <a:ext cx="6680200" cy="1206500"/>
          </a:xfrm>
          <a:prstGeom prst="flowChartAlternateProcess">
            <a:avLst/>
          </a:prstGeom>
          <a:noFill/>
          <a:ln w="9525">
            <a:solidFill>
              <a:schemeClr val="tx1"/>
            </a:solidFill>
            <a:miter lim="800000"/>
            <a:headEnd/>
            <a:tailEnd/>
          </a:ln>
          <a:effectLst/>
        </p:spPr>
        <p:txBody>
          <a:bodyPr wrap="none" anchor="ctr"/>
          <a:lstStyle/>
          <a:p>
            <a:pPr>
              <a:defRPr/>
            </a:pPr>
            <a:endParaRPr lang="en-US">
              <a:latin typeface="Arial" charset="0"/>
              <a:cs typeface="Arial" charset="0"/>
            </a:endParaRPr>
          </a:p>
        </p:txBody>
      </p:sp>
      <p:pic>
        <p:nvPicPr>
          <p:cNvPr id="2056" name="Picture 9" descr="ISSbanner"/>
          <p:cNvPicPr>
            <a:picLocks noChangeAspect="1" noChangeArrowheads="1"/>
          </p:cNvPicPr>
          <p:nvPr userDrawn="1"/>
        </p:nvPicPr>
        <p:blipFill>
          <a:blip r:embed="rId14" cstate="print"/>
          <a:srcRect/>
          <a:stretch>
            <a:fillRect/>
          </a:stretch>
        </p:blipFill>
        <p:spPr bwMode="auto">
          <a:xfrm>
            <a:off x="304800" y="838200"/>
            <a:ext cx="647700" cy="5229225"/>
          </a:xfrm>
          <a:prstGeom prst="rect">
            <a:avLst/>
          </a:prstGeom>
          <a:noFill/>
          <a:ln w="9525">
            <a:noFill/>
            <a:miter lim="800000"/>
            <a:headEnd/>
            <a:tailEnd/>
          </a:ln>
        </p:spPr>
      </p:pic>
      <p:sp>
        <p:nvSpPr>
          <p:cNvPr id="87051" name="Line 11"/>
          <p:cNvSpPr>
            <a:spLocks noChangeShapeType="1"/>
          </p:cNvSpPr>
          <p:nvPr userDrawn="1"/>
        </p:nvSpPr>
        <p:spPr bwMode="auto">
          <a:xfrm flipV="1">
            <a:off x="838200" y="762000"/>
            <a:ext cx="0" cy="495300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87054" name="Text Box 14"/>
          <p:cNvSpPr txBox="1">
            <a:spLocks noChangeArrowheads="1"/>
          </p:cNvSpPr>
          <p:nvPr userDrawn="1"/>
        </p:nvSpPr>
        <p:spPr bwMode="auto">
          <a:xfrm>
            <a:off x="1828800" y="457200"/>
            <a:ext cx="5943600" cy="519113"/>
          </a:xfrm>
          <a:prstGeom prst="rect">
            <a:avLst/>
          </a:prstGeom>
          <a:noFill/>
          <a:ln w="9525">
            <a:noFill/>
            <a:miter lim="800000"/>
            <a:headEnd/>
            <a:tailEnd/>
          </a:ln>
          <a:effectLst/>
        </p:spPr>
        <p:txBody>
          <a:bodyPr>
            <a:spAutoFit/>
          </a:bodyPr>
          <a:lstStyle/>
          <a:p>
            <a:pPr algn="l">
              <a:spcBef>
                <a:spcPct val="50000"/>
              </a:spcBef>
              <a:defRPr/>
            </a:pPr>
            <a:endParaRPr lang="en-US" sz="2800">
              <a:solidFill>
                <a:schemeClr val="tx1"/>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cs typeface="+mn-cs"/>
        </a:defRPr>
      </a:lvl2pPr>
      <a:lvl3pPr marL="1143000" indent="-228600" algn="l" rtl="0" eaLnBrk="0" fontAlgn="base" hangingPunct="0">
        <a:spcBef>
          <a:spcPct val="20000"/>
        </a:spcBef>
        <a:spcAft>
          <a:spcPct val="0"/>
        </a:spcAft>
        <a:defRPr sz="2400">
          <a:solidFill>
            <a:schemeClr val="tx1"/>
          </a:solidFill>
          <a:latin typeface="+mn-lt"/>
          <a:cs typeface="+mn-cs"/>
        </a:defRPr>
      </a:lvl3pPr>
      <a:lvl4pPr marL="1600200" indent="-228600" algn="l" rtl="0" eaLnBrk="0" fontAlgn="base" hangingPunct="0">
        <a:spcBef>
          <a:spcPct val="20000"/>
        </a:spcBef>
        <a:spcAft>
          <a:spcPct val="0"/>
        </a:spcAft>
        <a:defRPr sz="2000">
          <a:solidFill>
            <a:schemeClr val="tx1"/>
          </a:solidFill>
          <a:latin typeface="+mn-lt"/>
          <a:cs typeface="+mn-cs"/>
        </a:defRPr>
      </a:lvl4pPr>
      <a:lvl5pPr marL="2057400" indent="-228600" algn="l" rtl="0" eaLnBrk="0" fontAlgn="base" hangingPunct="0">
        <a:spcBef>
          <a:spcPct val="20000"/>
        </a:spcBef>
        <a:spcAft>
          <a:spcPct val="0"/>
        </a:spcAft>
        <a:defRPr sz="2000">
          <a:solidFill>
            <a:schemeClr val="tx1"/>
          </a:solidFill>
          <a:latin typeface="+mn-lt"/>
          <a:cs typeface="+mn-cs"/>
        </a:defRPr>
      </a:lvl5pPr>
      <a:lvl6pPr marL="2514600" indent="-228600" algn="l" rtl="0" fontAlgn="base">
        <a:spcBef>
          <a:spcPct val="20000"/>
        </a:spcBef>
        <a:spcAft>
          <a:spcPct val="0"/>
        </a:spcAft>
        <a:defRPr sz="2000">
          <a:solidFill>
            <a:schemeClr val="tx1"/>
          </a:solidFill>
          <a:latin typeface="+mn-lt"/>
          <a:cs typeface="+mn-cs"/>
        </a:defRPr>
      </a:lvl6pPr>
      <a:lvl7pPr marL="2971800" indent="-228600" algn="l" rtl="0" fontAlgn="base">
        <a:spcBef>
          <a:spcPct val="20000"/>
        </a:spcBef>
        <a:spcAft>
          <a:spcPct val="0"/>
        </a:spcAft>
        <a:defRPr sz="2000">
          <a:solidFill>
            <a:schemeClr val="tx1"/>
          </a:solidFill>
          <a:latin typeface="+mn-lt"/>
          <a:cs typeface="+mn-cs"/>
        </a:defRPr>
      </a:lvl7pPr>
      <a:lvl8pPr marL="3429000" indent="-228600" algn="l" rtl="0" fontAlgn="base">
        <a:spcBef>
          <a:spcPct val="20000"/>
        </a:spcBef>
        <a:spcAft>
          <a:spcPct val="0"/>
        </a:spcAft>
        <a:defRPr sz="2000">
          <a:solidFill>
            <a:schemeClr val="tx1"/>
          </a:solidFill>
          <a:latin typeface="+mn-lt"/>
          <a:cs typeface="+mn-cs"/>
        </a:defRPr>
      </a:lvl8pPr>
      <a:lvl9pPr marL="3886200" indent="-228600" algn="l" rtl="0" fontAlgn="base">
        <a:spcBef>
          <a:spcPct val="20000"/>
        </a:spcBef>
        <a:spcAft>
          <a:spcPct val="0"/>
        </a:spcAft>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fr-FR" smtClean="0"/>
              <a:t>CC 2007, 2011 attribution - R.B. Allen</a:t>
            </a:r>
            <a:endParaRPr lang="en-US"/>
          </a:p>
        </p:txBody>
      </p:sp>
      <p:sp>
        <p:nvSpPr>
          <p:cNvPr id="8210" name="Rectangle 18"/>
          <p:cNvSpPr>
            <a:spLocks noGrp="1" noChangeArrowheads="1"/>
          </p:cNvSpPr>
          <p:nvPr>
            <p:ph type="subTitle" idx="1"/>
          </p:nvPr>
        </p:nvSpPr>
        <p:spPr>
          <a:ln/>
        </p:spPr>
        <p:txBody>
          <a:bodyPr/>
          <a:lstStyle/>
          <a:p>
            <a:endParaRPr lang="en-US"/>
          </a:p>
        </p:txBody>
      </p:sp>
      <p:sp>
        <p:nvSpPr>
          <p:cNvPr id="8204" name="Text Box 12"/>
          <p:cNvSpPr txBox="1">
            <a:spLocks noChangeArrowheads="1"/>
          </p:cNvSpPr>
          <p:nvPr/>
        </p:nvSpPr>
        <p:spPr bwMode="auto">
          <a:xfrm>
            <a:off x="1752600" y="381000"/>
            <a:ext cx="5638800" cy="579438"/>
          </a:xfrm>
          <a:prstGeom prst="rect">
            <a:avLst/>
          </a:prstGeom>
          <a:noFill/>
          <a:ln w="9525">
            <a:noFill/>
            <a:miter lim="800000"/>
            <a:headEnd/>
            <a:tailEnd/>
          </a:ln>
          <a:effectLst/>
        </p:spPr>
        <p:txBody>
          <a:bodyPr>
            <a:spAutoFit/>
          </a:bodyPr>
          <a:lstStyle/>
          <a:p>
            <a:pPr>
              <a:spcBef>
                <a:spcPct val="50000"/>
              </a:spcBef>
            </a:pPr>
            <a:endParaRPr lang="en-US" sz="3200"/>
          </a:p>
        </p:txBody>
      </p:sp>
      <p:sp>
        <p:nvSpPr>
          <p:cNvPr id="8205" name="Text Box 13"/>
          <p:cNvSpPr txBox="1">
            <a:spLocks noChangeArrowheads="1"/>
          </p:cNvSpPr>
          <p:nvPr/>
        </p:nvSpPr>
        <p:spPr bwMode="auto">
          <a:xfrm>
            <a:off x="2133600" y="457200"/>
            <a:ext cx="5486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8206" name="Text Box 14"/>
          <p:cNvSpPr txBox="1">
            <a:spLocks noChangeArrowheads="1"/>
          </p:cNvSpPr>
          <p:nvPr/>
        </p:nvSpPr>
        <p:spPr bwMode="auto">
          <a:xfrm>
            <a:off x="1981200" y="381000"/>
            <a:ext cx="5410200" cy="954107"/>
          </a:xfrm>
          <a:prstGeom prst="rect">
            <a:avLst/>
          </a:prstGeom>
          <a:noFill/>
          <a:ln w="9525">
            <a:noFill/>
            <a:miter lim="800000"/>
            <a:headEnd/>
            <a:tailEnd/>
          </a:ln>
          <a:effectLst/>
        </p:spPr>
        <p:txBody>
          <a:bodyPr>
            <a:spAutoFit/>
          </a:bodyPr>
          <a:lstStyle/>
          <a:p>
            <a:pPr algn="ctr">
              <a:spcBef>
                <a:spcPct val="50000"/>
              </a:spcBef>
            </a:pPr>
            <a:r>
              <a:rPr lang="en-US" sz="2800" dirty="0"/>
              <a:t>      Knowledge </a:t>
            </a:r>
            <a:r>
              <a:rPr lang="en-US" sz="2800" dirty="0" smtClean="0"/>
              <a:t>Representation and Documents</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Metadata Systems</a:t>
            </a:r>
            <a:endParaRPr lang="en-US" dirty="0"/>
          </a:p>
        </p:txBody>
      </p:sp>
      <p:sp>
        <p:nvSpPr>
          <p:cNvPr id="3" name="Content Placeholder 2"/>
          <p:cNvSpPr>
            <a:spLocks noGrp="1"/>
          </p:cNvSpPr>
          <p:nvPr>
            <p:ph idx="1"/>
          </p:nvPr>
        </p:nvSpPr>
        <p:spPr>
          <a:xfrm>
            <a:off x="1371600" y="1600200"/>
            <a:ext cx="7315200" cy="4525963"/>
          </a:xfrm>
        </p:spPr>
        <p:txBody>
          <a:bodyPr/>
          <a:lstStyle/>
          <a:p>
            <a:pPr>
              <a:buFont typeface="Arial" pitchFamily="34" charset="0"/>
              <a:buChar char="•"/>
            </a:pPr>
            <a:r>
              <a:rPr lang="en-US" dirty="0" smtClean="0"/>
              <a:t>Dublin Core (Web pages)</a:t>
            </a:r>
          </a:p>
          <a:p>
            <a:pPr>
              <a:buFont typeface="Arial" pitchFamily="34" charset="0"/>
              <a:buChar char="•"/>
            </a:pPr>
            <a:r>
              <a:rPr lang="en-US" dirty="0" smtClean="0"/>
              <a:t>Bibliographic metadata (books)</a:t>
            </a:r>
          </a:p>
          <a:p>
            <a:pPr lvl="1">
              <a:buFont typeface="Arial" pitchFamily="34" charset="0"/>
              <a:buChar char="•"/>
            </a:pPr>
            <a:r>
              <a:rPr lang="en-US" dirty="0" smtClean="0"/>
              <a:t>Latest system is FRBR </a:t>
            </a:r>
          </a:p>
          <a:p>
            <a:pPr lvl="2">
              <a:buFont typeface="Arial" pitchFamily="34" charset="0"/>
              <a:buChar char="•"/>
            </a:pPr>
            <a:r>
              <a:rPr lang="en-US" dirty="0" smtClean="0"/>
              <a:t>Functional Requirements for Bibliographic Records</a:t>
            </a:r>
          </a:p>
          <a:p>
            <a:pPr>
              <a:buFont typeface="Arial" pitchFamily="34" charset="0"/>
              <a:buChar char="•"/>
            </a:pPr>
            <a:r>
              <a:rPr lang="en-US" dirty="0" smtClean="0"/>
              <a:t>Archival metadata</a:t>
            </a:r>
          </a:p>
          <a:p>
            <a:pPr>
              <a:buFont typeface="Arial" pitchFamily="34" charset="0"/>
              <a:buChar char="•"/>
            </a:pPr>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fr-FR" smtClean="0"/>
              <a:t>CC 2007, 2011 attribution - R.B. Allen</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Authority Files and </a:t>
            </a:r>
            <a:br>
              <a:rPr lang="en-US" sz="2800" dirty="0" smtClean="0"/>
            </a:br>
            <a:r>
              <a:rPr lang="en-US" sz="2800" dirty="0" smtClean="0"/>
              <a:t>Application Profiles</a:t>
            </a:r>
            <a:endParaRPr lang="en-US" sz="2800" dirty="0"/>
          </a:p>
        </p:txBody>
      </p:sp>
      <p:sp>
        <p:nvSpPr>
          <p:cNvPr id="3" name="Content Placeholder 2"/>
          <p:cNvSpPr>
            <a:spLocks noGrp="1"/>
          </p:cNvSpPr>
          <p:nvPr>
            <p:ph idx="1"/>
          </p:nvPr>
        </p:nvSpPr>
        <p:spPr>
          <a:xfrm>
            <a:off x="1219200" y="1600200"/>
            <a:ext cx="7467600" cy="4525963"/>
          </a:xfrm>
        </p:spPr>
        <p:txBody>
          <a:bodyPr/>
          <a:lstStyle/>
          <a:p>
            <a:pPr>
              <a:buFont typeface="Arial" pitchFamily="34" charset="0"/>
              <a:buChar char="•"/>
            </a:pPr>
            <a:r>
              <a:rPr lang="en-US" dirty="0" smtClean="0"/>
              <a:t>Comprehensive metadata systems are accompanied by:</a:t>
            </a:r>
          </a:p>
          <a:p>
            <a:pPr>
              <a:buFont typeface="Arial" pitchFamily="34" charset="0"/>
              <a:buChar char="•"/>
            </a:pPr>
            <a:r>
              <a:rPr lang="en-US" dirty="0" smtClean="0"/>
              <a:t>Authority files</a:t>
            </a:r>
            <a:r>
              <a:rPr lang="en-US" dirty="0" smtClean="0"/>
              <a:t> </a:t>
            </a:r>
            <a:r>
              <a:rPr lang="en-US" dirty="0" smtClean="0"/>
              <a:t>which list valid entries for some fields (e.g., lists of people who are authors)</a:t>
            </a:r>
          </a:p>
          <a:p>
            <a:pPr>
              <a:buFont typeface="Arial" pitchFamily="34" charset="0"/>
              <a:buChar char="•"/>
            </a:pPr>
            <a:r>
              <a:rPr lang="en-US" dirty="0" smtClean="0"/>
              <a:t>Application profiles which  describe to types of applications for which a given metadata </a:t>
            </a:r>
            <a:r>
              <a:rPr lang="en-US" smtClean="0"/>
              <a:t>system should be used.</a:t>
            </a:r>
          </a:p>
        </p:txBody>
      </p:sp>
      <p:sp>
        <p:nvSpPr>
          <p:cNvPr id="4" name="Footer Placeholder 3"/>
          <p:cNvSpPr>
            <a:spLocks noGrp="1"/>
          </p:cNvSpPr>
          <p:nvPr>
            <p:ph type="ftr" sz="quarter" idx="10"/>
          </p:nvPr>
        </p:nvSpPr>
        <p:spPr/>
        <p:txBody>
          <a:bodyPr/>
          <a:lstStyle/>
          <a:p>
            <a:pPr>
              <a:defRPr/>
            </a:pPr>
            <a:r>
              <a:rPr lang="fr-FR" smtClean="0"/>
              <a:t>CC 2007, 2011 attribution - R.B. Allen</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2867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600"/>
              <a:t>Classification System</a:t>
            </a:r>
          </a:p>
        </p:txBody>
      </p:sp>
      <p:sp>
        <p:nvSpPr>
          <p:cNvPr id="28675" name="Rectangle 3"/>
          <p:cNvSpPr>
            <a:spLocks noGrp="1" noChangeArrowheads="1"/>
          </p:cNvSpPr>
          <p:nvPr>
            <p:ph type="body" idx="1"/>
          </p:nvPr>
        </p:nvSpPr>
        <p:spPr>
          <a:xfrm>
            <a:off x="1143000" y="1524000"/>
            <a:ext cx="7772400" cy="4876800"/>
          </a:xfrm>
          <a:ln/>
        </p:spPr>
        <p:txBody>
          <a:bodyPr/>
          <a:lstStyle/>
          <a:p>
            <a:pPr>
              <a:buFontTx/>
              <a:buChar char="•"/>
            </a:pPr>
            <a:r>
              <a:rPr lang="en-US" dirty="0"/>
              <a:t>A distinction may be made between a category and a class.  A </a:t>
            </a:r>
            <a:r>
              <a:rPr lang="en-US" dirty="0" smtClean="0"/>
              <a:t>classification </a:t>
            </a:r>
            <a:r>
              <a:rPr lang="en-US" dirty="0"/>
              <a:t>is based on some </a:t>
            </a:r>
            <a:r>
              <a:rPr lang="en-US" dirty="0" smtClean="0"/>
              <a:t> </a:t>
            </a:r>
            <a:r>
              <a:rPr lang="en-US" dirty="0"/>
              <a:t>principle, or model. </a:t>
            </a:r>
            <a:endParaRPr lang="en-US" dirty="0" smtClean="0"/>
          </a:p>
          <a:p>
            <a:pPr>
              <a:buFontTx/>
              <a:buChar char="•"/>
            </a:pPr>
            <a:r>
              <a:rPr lang="en-US" dirty="0" smtClean="0"/>
              <a:t>Classification systems are used to describe the subject or topic of an information resource in a metadata system</a:t>
            </a:r>
            <a:endParaRPr lang="en-US" dirty="0"/>
          </a:p>
          <a:p>
            <a:pPr>
              <a:buFontTx/>
              <a:buChar char="•"/>
            </a:pPr>
            <a:r>
              <a:rPr lang="en-US" dirty="0"/>
              <a:t>Classification systems are often hierarchical.  These can be taxonomies  when applied to biological classification.</a:t>
            </a:r>
          </a:p>
          <a:p>
            <a:pPr>
              <a:buFontTx/>
              <a:buChar cha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34818" name="Rectangle 2"/>
          <p:cNvSpPr>
            <a:spLocks noGrp="1" noChangeArrowheads="1"/>
          </p:cNvSpPr>
          <p:nvPr>
            <p:ph type="title"/>
          </p:nvPr>
        </p:nvSpPr>
        <p:spPr bwMode="auto">
          <a:xfrm>
            <a:off x="4572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t>Controlled Vocabularies</a:t>
            </a:r>
          </a:p>
        </p:txBody>
      </p:sp>
      <p:sp>
        <p:nvSpPr>
          <p:cNvPr id="34819" name="Rectangle 3"/>
          <p:cNvSpPr>
            <a:spLocks noGrp="1" noChangeArrowheads="1"/>
          </p:cNvSpPr>
          <p:nvPr>
            <p:ph type="body" idx="1"/>
          </p:nvPr>
        </p:nvSpPr>
        <p:spPr>
          <a:xfrm>
            <a:off x="1143000" y="1524000"/>
            <a:ext cx="8001000" cy="4876800"/>
          </a:xfrm>
          <a:ln/>
        </p:spPr>
        <p:txBody>
          <a:bodyPr/>
          <a:lstStyle/>
          <a:p>
            <a:pPr>
              <a:lnSpc>
                <a:spcPct val="90000"/>
              </a:lnSpc>
              <a:buFontTx/>
              <a:buChar char="•"/>
            </a:pPr>
            <a:r>
              <a:rPr lang="en-US" sz="2800"/>
              <a:t>Consider all the terms we use to describe a car</a:t>
            </a:r>
          </a:p>
          <a:p>
            <a:pPr lvl="1">
              <a:lnSpc>
                <a:spcPct val="90000"/>
              </a:lnSpc>
              <a:buFontTx/>
              <a:buChar char="–"/>
            </a:pPr>
            <a:r>
              <a:rPr lang="en-US" sz="2400"/>
              <a:t>auto, automobile, beetle, bucket*, bug, buggy, bus, clunker, compact, convertible, conveyance, coupe, hardtop, hatchback, heap, jalopy, jeep, junker, limousine, machine, motor, motorcar, pickup, ride, roadster, sedan, station wagon, subcompact, touring car, truck, van, wagon, wheels, wreck </a:t>
            </a:r>
          </a:p>
          <a:p>
            <a:pPr>
              <a:lnSpc>
                <a:spcPct val="90000"/>
              </a:lnSpc>
              <a:buFontTx/>
              <a:buChar char="•"/>
            </a:pPr>
            <a:r>
              <a:rPr lang="en-US" sz="2800"/>
              <a:t>A controlled vocabulary would give us a single specific term </a:t>
            </a:r>
          </a:p>
          <a:p>
            <a:pPr>
              <a:lnSpc>
                <a:spcPct val="90000"/>
              </a:lnSpc>
              <a:buFontTx/>
              <a:buChar char="•"/>
            </a:pPr>
            <a:r>
              <a:rPr lang="en-US" sz="2800"/>
              <a:t>This is useful for making clear specifications and for retrieval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3"/>
          <p:cNvSpPr>
            <a:spLocks noGrp="1"/>
          </p:cNvSpPr>
          <p:nvPr>
            <p:ph type="ftr" sz="quarter" idx="10"/>
          </p:nvPr>
        </p:nvSpPr>
        <p:spPr/>
        <p:txBody>
          <a:bodyPr/>
          <a:lstStyle/>
          <a:p>
            <a:r>
              <a:rPr lang="fr-FR" smtClean="0"/>
              <a:t>CC 2007, 2011 attribution - R.B. Allen</a:t>
            </a:r>
            <a:endParaRPr lang="en-US"/>
          </a:p>
        </p:txBody>
      </p:sp>
      <p:sp>
        <p:nvSpPr>
          <p:cNvPr id="2969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Thesaurus</a:t>
            </a:r>
          </a:p>
        </p:txBody>
      </p:sp>
      <p:sp>
        <p:nvSpPr>
          <p:cNvPr id="29699" name="Rectangle 3"/>
          <p:cNvSpPr>
            <a:spLocks noGrp="1" noChangeArrowheads="1"/>
          </p:cNvSpPr>
          <p:nvPr>
            <p:ph type="body" idx="1"/>
          </p:nvPr>
        </p:nvSpPr>
        <p:spPr>
          <a:xfrm>
            <a:off x="990600" y="1752600"/>
            <a:ext cx="7543800" cy="4876800"/>
          </a:xfrm>
          <a:ln/>
        </p:spPr>
        <p:txBody>
          <a:bodyPr/>
          <a:lstStyle/>
          <a:p>
            <a:r>
              <a:rPr lang="en-US"/>
              <a:t> </a:t>
            </a:r>
          </a:p>
        </p:txBody>
      </p:sp>
      <p:sp>
        <p:nvSpPr>
          <p:cNvPr id="29705" name="Line 9"/>
          <p:cNvSpPr>
            <a:spLocks noChangeShapeType="1"/>
          </p:cNvSpPr>
          <p:nvPr/>
        </p:nvSpPr>
        <p:spPr bwMode="auto">
          <a:xfrm flipH="1">
            <a:off x="4572000" y="3581400"/>
            <a:ext cx="0" cy="685800"/>
          </a:xfrm>
          <a:prstGeom prst="line">
            <a:avLst/>
          </a:prstGeom>
          <a:noFill/>
          <a:ln w="9525">
            <a:solidFill>
              <a:schemeClr val="tx1"/>
            </a:solidFill>
            <a:round/>
            <a:headEnd/>
            <a:tailEnd type="triangle" w="med" len="med"/>
          </a:ln>
          <a:effectLst/>
        </p:spPr>
        <p:txBody>
          <a:bodyPr/>
          <a:lstStyle/>
          <a:p>
            <a:endParaRPr lang="en-US"/>
          </a:p>
        </p:txBody>
      </p:sp>
      <p:sp>
        <p:nvSpPr>
          <p:cNvPr id="29706" name="Line 10"/>
          <p:cNvSpPr>
            <a:spLocks noChangeShapeType="1"/>
          </p:cNvSpPr>
          <p:nvPr/>
        </p:nvSpPr>
        <p:spPr bwMode="auto">
          <a:xfrm>
            <a:off x="4572000" y="2438400"/>
            <a:ext cx="0" cy="685800"/>
          </a:xfrm>
          <a:prstGeom prst="line">
            <a:avLst/>
          </a:prstGeom>
          <a:noFill/>
          <a:ln w="9525">
            <a:solidFill>
              <a:schemeClr val="tx1"/>
            </a:solidFill>
            <a:round/>
            <a:headEnd/>
            <a:tailEnd type="triangle" w="med" len="med"/>
          </a:ln>
          <a:effectLst/>
        </p:spPr>
        <p:txBody>
          <a:bodyPr/>
          <a:lstStyle/>
          <a:p>
            <a:endParaRPr lang="en-US"/>
          </a:p>
        </p:txBody>
      </p:sp>
      <p:sp>
        <p:nvSpPr>
          <p:cNvPr id="29710" name="Text Box 14"/>
          <p:cNvSpPr txBox="1">
            <a:spLocks noChangeArrowheads="1"/>
          </p:cNvSpPr>
          <p:nvPr/>
        </p:nvSpPr>
        <p:spPr bwMode="auto">
          <a:xfrm>
            <a:off x="4114800" y="4343400"/>
            <a:ext cx="1158875" cy="376238"/>
          </a:xfrm>
          <a:prstGeom prst="rect">
            <a:avLst/>
          </a:prstGeom>
          <a:noFill/>
          <a:ln w="9525">
            <a:solidFill>
              <a:schemeClr val="tx1"/>
            </a:solidFill>
            <a:miter lim="800000"/>
            <a:headEnd/>
            <a:tailEnd/>
          </a:ln>
          <a:effectLst/>
        </p:spPr>
        <p:txBody>
          <a:bodyPr>
            <a:spAutoFit/>
          </a:bodyPr>
          <a:lstStyle/>
          <a:p>
            <a:pPr algn="ctr"/>
            <a:r>
              <a:rPr lang="en-US" sz="1800"/>
              <a:t>Sedan   </a:t>
            </a:r>
          </a:p>
        </p:txBody>
      </p:sp>
      <p:sp>
        <p:nvSpPr>
          <p:cNvPr id="29711" name="Text Box 15"/>
          <p:cNvSpPr txBox="1">
            <a:spLocks noChangeArrowheads="1"/>
          </p:cNvSpPr>
          <p:nvPr/>
        </p:nvSpPr>
        <p:spPr bwMode="auto">
          <a:xfrm>
            <a:off x="4038600" y="1981200"/>
            <a:ext cx="1158875" cy="376238"/>
          </a:xfrm>
          <a:prstGeom prst="rect">
            <a:avLst/>
          </a:prstGeom>
          <a:noFill/>
          <a:ln w="9525">
            <a:solidFill>
              <a:schemeClr val="tx1"/>
            </a:solidFill>
            <a:miter lim="800000"/>
            <a:headEnd/>
            <a:tailEnd/>
          </a:ln>
          <a:effectLst/>
        </p:spPr>
        <p:txBody>
          <a:bodyPr>
            <a:spAutoFit/>
          </a:bodyPr>
          <a:lstStyle/>
          <a:p>
            <a:pPr algn="ctr"/>
            <a:r>
              <a:rPr lang="en-US" sz="1800"/>
              <a:t>Vehicle    </a:t>
            </a:r>
          </a:p>
        </p:txBody>
      </p:sp>
      <p:sp>
        <p:nvSpPr>
          <p:cNvPr id="29714" name="Text Box 18"/>
          <p:cNvSpPr txBox="1">
            <a:spLocks noChangeArrowheads="1"/>
          </p:cNvSpPr>
          <p:nvPr/>
        </p:nvSpPr>
        <p:spPr bwMode="auto">
          <a:xfrm>
            <a:off x="3886200" y="2438400"/>
            <a:ext cx="2133600" cy="366713"/>
          </a:xfrm>
          <a:prstGeom prst="rect">
            <a:avLst/>
          </a:prstGeom>
          <a:noFill/>
          <a:ln w="9525">
            <a:noFill/>
            <a:miter lim="800000"/>
            <a:headEnd/>
            <a:tailEnd/>
          </a:ln>
          <a:effectLst/>
        </p:spPr>
        <p:txBody>
          <a:bodyPr>
            <a:spAutoFit/>
          </a:bodyPr>
          <a:lstStyle/>
          <a:p>
            <a:pPr>
              <a:spcBef>
                <a:spcPct val="50000"/>
              </a:spcBef>
            </a:pPr>
            <a:r>
              <a:rPr lang="en-US" sz="1800"/>
              <a:t>   BT   </a:t>
            </a:r>
            <a:r>
              <a:rPr lang="en-US" sz="1200"/>
              <a:t>(broader term)</a:t>
            </a:r>
            <a:r>
              <a:rPr lang="en-US" sz="1800"/>
              <a:t> </a:t>
            </a:r>
          </a:p>
        </p:txBody>
      </p:sp>
      <p:sp>
        <p:nvSpPr>
          <p:cNvPr id="29715" name="Text Box 19"/>
          <p:cNvSpPr txBox="1">
            <a:spLocks noChangeArrowheads="1"/>
          </p:cNvSpPr>
          <p:nvPr/>
        </p:nvSpPr>
        <p:spPr bwMode="auto">
          <a:xfrm>
            <a:off x="4114800" y="3733800"/>
            <a:ext cx="1600200" cy="366713"/>
          </a:xfrm>
          <a:prstGeom prst="rect">
            <a:avLst/>
          </a:prstGeom>
          <a:noFill/>
          <a:ln w="9525">
            <a:noFill/>
            <a:miter lim="800000"/>
            <a:headEnd/>
            <a:tailEnd/>
          </a:ln>
          <a:effectLst/>
        </p:spPr>
        <p:txBody>
          <a:bodyPr>
            <a:spAutoFit/>
          </a:bodyPr>
          <a:lstStyle/>
          <a:p>
            <a:pPr>
              <a:spcBef>
                <a:spcPct val="50000"/>
              </a:spcBef>
            </a:pPr>
            <a:r>
              <a:rPr lang="en-US" sz="1800"/>
              <a:t>NT </a:t>
            </a:r>
            <a:r>
              <a:rPr lang="en-US" sz="1200"/>
              <a:t>(narrower term)</a:t>
            </a:r>
          </a:p>
        </p:txBody>
      </p:sp>
      <p:sp>
        <p:nvSpPr>
          <p:cNvPr id="29716" name="Text Box 20"/>
          <p:cNvSpPr txBox="1">
            <a:spLocks noChangeArrowheads="1"/>
          </p:cNvSpPr>
          <p:nvPr/>
        </p:nvSpPr>
        <p:spPr bwMode="auto">
          <a:xfrm>
            <a:off x="2362200" y="2971800"/>
            <a:ext cx="1676400" cy="1054100"/>
          </a:xfrm>
          <a:prstGeom prst="rect">
            <a:avLst/>
          </a:prstGeom>
          <a:noFill/>
          <a:ln w="9525">
            <a:noFill/>
            <a:miter lim="800000"/>
            <a:headEnd/>
            <a:tailEnd/>
          </a:ln>
          <a:effectLst/>
        </p:spPr>
        <p:txBody>
          <a:bodyPr>
            <a:spAutoFit/>
          </a:bodyPr>
          <a:lstStyle/>
          <a:p>
            <a:pPr>
              <a:spcBef>
                <a:spcPct val="50000"/>
              </a:spcBef>
            </a:pPr>
            <a:r>
              <a:rPr lang="en-US" sz="1800"/>
              <a:t>RT </a:t>
            </a:r>
          </a:p>
          <a:p>
            <a:pPr>
              <a:spcBef>
                <a:spcPct val="50000"/>
              </a:spcBef>
            </a:pPr>
            <a:r>
              <a:rPr lang="en-US" sz="1200"/>
              <a:t>(broader term) </a:t>
            </a:r>
          </a:p>
          <a:p>
            <a:pPr>
              <a:spcBef>
                <a:spcPct val="50000"/>
              </a:spcBef>
            </a:pPr>
            <a:r>
              <a:rPr lang="en-US" sz="1800"/>
              <a:t> </a:t>
            </a:r>
          </a:p>
        </p:txBody>
      </p:sp>
      <p:grpSp>
        <p:nvGrpSpPr>
          <p:cNvPr id="2" name="Group 22"/>
          <p:cNvGrpSpPr>
            <a:grpSpLocks/>
          </p:cNvGrpSpPr>
          <p:nvPr/>
        </p:nvGrpSpPr>
        <p:grpSpPr bwMode="auto">
          <a:xfrm>
            <a:off x="1219200" y="2971800"/>
            <a:ext cx="6492875" cy="641350"/>
            <a:chOff x="768" y="1872"/>
            <a:chExt cx="4090" cy="404"/>
          </a:xfrm>
        </p:grpSpPr>
        <p:sp>
          <p:nvSpPr>
            <p:cNvPr id="29707" name="Line 11"/>
            <p:cNvSpPr>
              <a:spLocks noChangeShapeType="1"/>
            </p:cNvSpPr>
            <p:nvPr/>
          </p:nvSpPr>
          <p:spPr bwMode="auto">
            <a:xfrm>
              <a:off x="1488" y="2112"/>
              <a:ext cx="1008" cy="0"/>
            </a:xfrm>
            <a:prstGeom prst="line">
              <a:avLst/>
            </a:prstGeom>
            <a:noFill/>
            <a:ln w="9525">
              <a:solidFill>
                <a:schemeClr val="tx1"/>
              </a:solidFill>
              <a:round/>
              <a:headEnd/>
              <a:tailEnd/>
            </a:ln>
            <a:effectLst/>
          </p:spPr>
          <p:txBody>
            <a:bodyPr/>
            <a:lstStyle/>
            <a:p>
              <a:endParaRPr lang="en-US"/>
            </a:p>
          </p:txBody>
        </p:sp>
        <p:sp>
          <p:nvSpPr>
            <p:cNvPr id="29708" name="Line 12"/>
            <p:cNvSpPr>
              <a:spLocks noChangeShapeType="1"/>
            </p:cNvSpPr>
            <p:nvPr/>
          </p:nvSpPr>
          <p:spPr bwMode="auto">
            <a:xfrm>
              <a:off x="3264" y="2112"/>
              <a:ext cx="864" cy="0"/>
            </a:xfrm>
            <a:prstGeom prst="line">
              <a:avLst/>
            </a:prstGeom>
            <a:noFill/>
            <a:ln w="9525">
              <a:solidFill>
                <a:schemeClr val="tx1"/>
              </a:solidFill>
              <a:round/>
              <a:headEnd/>
              <a:tailEnd/>
            </a:ln>
            <a:effectLst/>
          </p:spPr>
          <p:txBody>
            <a:bodyPr/>
            <a:lstStyle/>
            <a:p>
              <a:endParaRPr lang="en-US"/>
            </a:p>
          </p:txBody>
        </p:sp>
        <p:sp>
          <p:nvSpPr>
            <p:cNvPr id="29709" name="Text Box 13"/>
            <p:cNvSpPr txBox="1">
              <a:spLocks noChangeArrowheads="1"/>
            </p:cNvSpPr>
            <p:nvPr/>
          </p:nvSpPr>
          <p:spPr bwMode="auto">
            <a:xfrm>
              <a:off x="2544" y="2016"/>
              <a:ext cx="730" cy="237"/>
            </a:xfrm>
            <a:prstGeom prst="rect">
              <a:avLst/>
            </a:prstGeom>
            <a:noFill/>
            <a:ln w="9525">
              <a:solidFill>
                <a:schemeClr val="tx1"/>
              </a:solidFill>
              <a:miter lim="800000"/>
              <a:headEnd/>
              <a:tailEnd/>
            </a:ln>
            <a:effectLst/>
          </p:spPr>
          <p:txBody>
            <a:bodyPr>
              <a:spAutoFit/>
            </a:bodyPr>
            <a:lstStyle/>
            <a:p>
              <a:pPr algn="ctr"/>
              <a:r>
                <a:rPr lang="en-US" sz="1800"/>
                <a:t>Car    </a:t>
              </a:r>
            </a:p>
          </p:txBody>
        </p:sp>
        <p:sp>
          <p:nvSpPr>
            <p:cNvPr id="29712" name="Text Box 16"/>
            <p:cNvSpPr txBox="1">
              <a:spLocks noChangeArrowheads="1"/>
            </p:cNvSpPr>
            <p:nvPr/>
          </p:nvSpPr>
          <p:spPr bwMode="auto">
            <a:xfrm>
              <a:off x="768" y="2016"/>
              <a:ext cx="730" cy="237"/>
            </a:xfrm>
            <a:prstGeom prst="rect">
              <a:avLst/>
            </a:prstGeom>
            <a:noFill/>
            <a:ln w="9525">
              <a:solidFill>
                <a:schemeClr val="tx1"/>
              </a:solidFill>
              <a:miter lim="800000"/>
              <a:headEnd/>
              <a:tailEnd/>
            </a:ln>
            <a:effectLst/>
          </p:spPr>
          <p:txBody>
            <a:bodyPr>
              <a:spAutoFit/>
            </a:bodyPr>
            <a:lstStyle/>
            <a:p>
              <a:pPr algn="ctr"/>
              <a:r>
                <a:rPr lang="en-US" sz="1800"/>
                <a:t>Van </a:t>
              </a:r>
            </a:p>
          </p:txBody>
        </p:sp>
        <p:sp>
          <p:nvSpPr>
            <p:cNvPr id="29713" name="Text Box 17"/>
            <p:cNvSpPr txBox="1">
              <a:spLocks noChangeArrowheads="1"/>
            </p:cNvSpPr>
            <p:nvPr/>
          </p:nvSpPr>
          <p:spPr bwMode="auto">
            <a:xfrm>
              <a:off x="4128" y="2016"/>
              <a:ext cx="730" cy="237"/>
            </a:xfrm>
            <a:prstGeom prst="rect">
              <a:avLst/>
            </a:prstGeom>
            <a:noFill/>
            <a:ln w="9525">
              <a:solidFill>
                <a:schemeClr val="tx1"/>
              </a:solidFill>
              <a:miter lim="800000"/>
              <a:headEnd/>
              <a:tailEnd/>
            </a:ln>
            <a:effectLst/>
          </p:spPr>
          <p:txBody>
            <a:bodyPr>
              <a:spAutoFit/>
            </a:bodyPr>
            <a:lstStyle/>
            <a:p>
              <a:pPr algn="ctr"/>
              <a:r>
                <a:rPr lang="en-US" sz="1800"/>
                <a:t>Auto   </a:t>
              </a:r>
            </a:p>
          </p:txBody>
        </p:sp>
        <p:sp>
          <p:nvSpPr>
            <p:cNvPr id="29717" name="Text Box 21"/>
            <p:cNvSpPr txBox="1">
              <a:spLocks noChangeArrowheads="1"/>
            </p:cNvSpPr>
            <p:nvPr/>
          </p:nvSpPr>
          <p:spPr bwMode="auto">
            <a:xfrm>
              <a:off x="3264" y="1872"/>
              <a:ext cx="1008" cy="404"/>
            </a:xfrm>
            <a:prstGeom prst="rect">
              <a:avLst/>
            </a:prstGeom>
            <a:noFill/>
            <a:ln w="9525">
              <a:noFill/>
              <a:miter lim="800000"/>
              <a:headEnd/>
              <a:tailEnd/>
            </a:ln>
            <a:effectLst/>
          </p:spPr>
          <p:txBody>
            <a:bodyPr>
              <a:spAutoFit/>
            </a:bodyPr>
            <a:lstStyle/>
            <a:p>
              <a:pPr>
                <a:spcBef>
                  <a:spcPct val="50000"/>
                </a:spcBef>
              </a:pPr>
              <a:r>
                <a:rPr lang="en-US" sz="1800"/>
                <a:t>ST </a:t>
              </a:r>
            </a:p>
            <a:p>
              <a:pPr>
                <a:spcBef>
                  <a:spcPct val="50000"/>
                </a:spcBef>
              </a:pPr>
              <a:r>
                <a:rPr lang="en-US" sz="1200"/>
                <a:t>(synonymous term)</a:t>
              </a:r>
            </a:p>
          </p:txBody>
        </p:sp>
      </p:grpSp>
      <p:sp>
        <p:nvSpPr>
          <p:cNvPr id="29719" name="Text Box 23"/>
          <p:cNvSpPr txBox="1">
            <a:spLocks noChangeArrowheads="1"/>
          </p:cNvSpPr>
          <p:nvPr/>
        </p:nvSpPr>
        <p:spPr bwMode="auto">
          <a:xfrm>
            <a:off x="1600200" y="5181600"/>
            <a:ext cx="6553200" cy="1077218"/>
          </a:xfrm>
          <a:prstGeom prst="rect">
            <a:avLst/>
          </a:prstGeom>
          <a:noFill/>
          <a:ln w="9525">
            <a:noFill/>
            <a:miter lim="800000"/>
            <a:headEnd/>
            <a:tailEnd/>
          </a:ln>
          <a:effectLst/>
        </p:spPr>
        <p:txBody>
          <a:bodyPr>
            <a:spAutoFit/>
          </a:bodyPr>
          <a:lstStyle/>
          <a:p>
            <a:pPr algn="l">
              <a:spcBef>
                <a:spcPct val="50000"/>
              </a:spcBef>
              <a:buFontTx/>
              <a:buChar char="•"/>
            </a:pPr>
            <a:r>
              <a:rPr lang="en-US" dirty="0"/>
              <a:t> </a:t>
            </a:r>
            <a:r>
              <a:rPr lang="en-US" sz="2000" dirty="0"/>
              <a:t>Describe the relationship among terms using only very general relationships.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fr-FR" smtClean="0"/>
              <a:t>CC 2007, 2011 attribution - R.B. Allen</a:t>
            </a:r>
            <a:endParaRPr lang="en-US"/>
          </a:p>
        </p:txBody>
      </p:sp>
      <p:sp>
        <p:nvSpPr>
          <p:cNvPr id="3072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Ontologies</a:t>
            </a:r>
          </a:p>
        </p:txBody>
      </p:sp>
      <p:sp>
        <p:nvSpPr>
          <p:cNvPr id="30723" name="Rectangle 3"/>
          <p:cNvSpPr>
            <a:spLocks noGrp="1" noChangeArrowheads="1"/>
          </p:cNvSpPr>
          <p:nvPr>
            <p:ph type="body" idx="1"/>
          </p:nvPr>
        </p:nvSpPr>
        <p:spPr>
          <a:xfrm>
            <a:off x="1143000" y="1524000"/>
            <a:ext cx="8001000" cy="5181600"/>
          </a:xfrm>
          <a:ln/>
        </p:spPr>
        <p:txBody>
          <a:bodyPr/>
          <a:lstStyle/>
          <a:p>
            <a:r>
              <a:rPr lang="en-US"/>
              <a:t> </a:t>
            </a:r>
          </a:p>
        </p:txBody>
      </p:sp>
      <p:sp>
        <p:nvSpPr>
          <p:cNvPr id="30729" name="Text Box 9"/>
          <p:cNvSpPr txBox="1">
            <a:spLocks noChangeArrowheads="1"/>
          </p:cNvSpPr>
          <p:nvPr/>
        </p:nvSpPr>
        <p:spPr bwMode="auto">
          <a:xfrm>
            <a:off x="1295400" y="1524000"/>
            <a:ext cx="7543800" cy="6678751"/>
          </a:xfrm>
          <a:prstGeom prst="rect">
            <a:avLst/>
          </a:prstGeom>
          <a:noFill/>
          <a:ln w="9525">
            <a:noFill/>
            <a:miter lim="800000"/>
            <a:headEnd/>
            <a:tailEnd/>
          </a:ln>
          <a:effectLst/>
        </p:spPr>
        <p:txBody>
          <a:bodyPr>
            <a:spAutoFit/>
          </a:bodyPr>
          <a:lstStyle/>
          <a:p>
            <a:pPr algn="l">
              <a:spcBef>
                <a:spcPct val="50000"/>
              </a:spcBef>
              <a:buFontTx/>
              <a:buChar char="•"/>
            </a:pPr>
            <a:r>
              <a:rPr lang="en-US" sz="1600" dirty="0" smtClean="0"/>
              <a:t> </a:t>
            </a:r>
            <a:r>
              <a:rPr lang="en-US" sz="2000" dirty="0" smtClean="0"/>
              <a:t>Ontologies </a:t>
            </a:r>
            <a:r>
              <a:rPr lang="en-US" sz="2000" dirty="0"/>
              <a:t>are rich descriptions of a domain.    Essentially, they try to create an Aristotelian data model to cover an entire domain.  That is, the entities, attributes, classes, and relationships are all identified exactly.  They allow reasoning with formal logic.</a:t>
            </a:r>
          </a:p>
          <a:p>
            <a:pPr>
              <a:spcBef>
                <a:spcPct val="50000"/>
              </a:spcBef>
              <a:buFontTx/>
              <a:buChar char="•"/>
            </a:pPr>
            <a:endParaRPr lang="en-US" dirty="0"/>
          </a:p>
          <a:p>
            <a:pPr>
              <a:spcBef>
                <a:spcPct val="50000"/>
              </a:spcBef>
            </a:pPr>
            <a:endParaRPr lang="en-US" dirty="0" smtClean="0"/>
          </a:p>
          <a:p>
            <a:pPr algn="l">
              <a:spcBef>
                <a:spcPct val="50000"/>
              </a:spcBef>
              <a:buFontTx/>
              <a:buChar char="•"/>
            </a:pPr>
            <a:r>
              <a:rPr lang="en-US" sz="2000" dirty="0" smtClean="0"/>
              <a:t>  Ontologies are the basis of “knowledge-bases” and the “Semantic Web”</a:t>
            </a:r>
          </a:p>
          <a:p>
            <a:pPr algn="l">
              <a:spcBef>
                <a:spcPct val="50000"/>
              </a:spcBef>
              <a:buFontTx/>
              <a:buChar char="•"/>
            </a:pPr>
            <a:r>
              <a:rPr lang="en-US" sz="2000" dirty="0" smtClean="0"/>
              <a:t>Thesauri and Ontologies provide strikingly different ways of describing domains.  Ontologies try to be exact, whereas Thesauri are approximate.</a:t>
            </a:r>
          </a:p>
          <a:p>
            <a:pPr>
              <a:spcBef>
                <a:spcPct val="50000"/>
              </a:spcBef>
              <a:buFontTx/>
              <a:buChar char="•"/>
            </a:pPr>
            <a:endParaRPr lang="en-US" sz="2000" dirty="0"/>
          </a:p>
          <a:p>
            <a:pPr>
              <a:spcBef>
                <a:spcPct val="50000"/>
              </a:spcBef>
              <a:buFontTx/>
              <a:buChar char="•"/>
            </a:pPr>
            <a:endParaRPr lang="en-US" dirty="0"/>
          </a:p>
        </p:txBody>
      </p:sp>
      <p:sp>
        <p:nvSpPr>
          <p:cNvPr id="30730" name="Oval 10"/>
          <p:cNvSpPr>
            <a:spLocks noChangeArrowheads="1"/>
          </p:cNvSpPr>
          <p:nvPr/>
        </p:nvSpPr>
        <p:spPr bwMode="auto">
          <a:xfrm>
            <a:off x="2590800" y="3733800"/>
            <a:ext cx="914400" cy="533400"/>
          </a:xfrm>
          <a:prstGeom prst="ellipse">
            <a:avLst/>
          </a:prstGeom>
          <a:noFill/>
          <a:ln w="9525">
            <a:solidFill>
              <a:schemeClr val="tx1"/>
            </a:solidFill>
            <a:round/>
            <a:headEnd/>
            <a:tailEnd/>
          </a:ln>
          <a:effectLst/>
        </p:spPr>
        <p:txBody>
          <a:bodyPr wrap="none" anchor="ctr"/>
          <a:lstStyle/>
          <a:p>
            <a:endParaRPr lang="en-US"/>
          </a:p>
        </p:txBody>
      </p:sp>
      <p:sp>
        <p:nvSpPr>
          <p:cNvPr id="30731" name="Oval 11"/>
          <p:cNvSpPr>
            <a:spLocks noChangeArrowheads="1"/>
          </p:cNvSpPr>
          <p:nvPr/>
        </p:nvSpPr>
        <p:spPr bwMode="auto">
          <a:xfrm>
            <a:off x="4267200" y="3733800"/>
            <a:ext cx="914400" cy="533400"/>
          </a:xfrm>
          <a:prstGeom prst="ellipse">
            <a:avLst/>
          </a:prstGeom>
          <a:noFill/>
          <a:ln w="9525">
            <a:solidFill>
              <a:schemeClr val="tx1"/>
            </a:solidFill>
            <a:round/>
            <a:headEnd/>
            <a:tailEnd/>
          </a:ln>
          <a:effectLst/>
        </p:spPr>
        <p:txBody>
          <a:bodyPr wrap="none" anchor="ctr"/>
          <a:lstStyle/>
          <a:p>
            <a:endParaRPr lang="en-US"/>
          </a:p>
        </p:txBody>
      </p:sp>
      <p:sp>
        <p:nvSpPr>
          <p:cNvPr id="30732" name="Oval 12"/>
          <p:cNvSpPr>
            <a:spLocks noChangeArrowheads="1"/>
          </p:cNvSpPr>
          <p:nvPr/>
        </p:nvSpPr>
        <p:spPr bwMode="auto">
          <a:xfrm>
            <a:off x="5867400" y="3733800"/>
            <a:ext cx="914400" cy="533400"/>
          </a:xfrm>
          <a:prstGeom prst="ellipse">
            <a:avLst/>
          </a:prstGeom>
          <a:noFill/>
          <a:ln w="9525">
            <a:solidFill>
              <a:schemeClr val="tx1"/>
            </a:solidFill>
            <a:round/>
            <a:headEnd/>
            <a:tailEnd/>
          </a:ln>
          <a:effectLst/>
        </p:spPr>
        <p:txBody>
          <a:bodyPr wrap="none" anchor="ctr"/>
          <a:lstStyle/>
          <a:p>
            <a:endParaRPr lang="en-US"/>
          </a:p>
        </p:txBody>
      </p:sp>
      <p:sp>
        <p:nvSpPr>
          <p:cNvPr id="30733" name="Text Box 13"/>
          <p:cNvSpPr txBox="1">
            <a:spLocks noChangeArrowheads="1"/>
          </p:cNvSpPr>
          <p:nvPr/>
        </p:nvSpPr>
        <p:spPr bwMode="auto">
          <a:xfrm>
            <a:off x="5867400" y="3810000"/>
            <a:ext cx="990600" cy="304800"/>
          </a:xfrm>
          <a:prstGeom prst="rect">
            <a:avLst/>
          </a:prstGeom>
          <a:noFill/>
          <a:ln w="9525">
            <a:noFill/>
            <a:miter lim="800000"/>
            <a:headEnd/>
            <a:tailEnd/>
          </a:ln>
          <a:effectLst/>
        </p:spPr>
        <p:txBody>
          <a:bodyPr>
            <a:spAutoFit/>
          </a:bodyPr>
          <a:lstStyle/>
          <a:p>
            <a:pPr>
              <a:spcBef>
                <a:spcPct val="50000"/>
              </a:spcBef>
            </a:pPr>
            <a:r>
              <a:rPr lang="en-US" sz="1400"/>
              <a:t>gasoline</a:t>
            </a:r>
          </a:p>
        </p:txBody>
      </p:sp>
      <p:sp>
        <p:nvSpPr>
          <p:cNvPr id="30734" name="Text Box 14"/>
          <p:cNvSpPr txBox="1">
            <a:spLocks noChangeArrowheads="1"/>
          </p:cNvSpPr>
          <p:nvPr/>
        </p:nvSpPr>
        <p:spPr bwMode="auto">
          <a:xfrm>
            <a:off x="2743200" y="3810000"/>
            <a:ext cx="609600" cy="304800"/>
          </a:xfrm>
          <a:prstGeom prst="rect">
            <a:avLst/>
          </a:prstGeom>
          <a:noFill/>
          <a:ln w="9525">
            <a:noFill/>
            <a:miter lim="800000"/>
            <a:headEnd/>
            <a:tailEnd/>
          </a:ln>
          <a:effectLst/>
        </p:spPr>
        <p:txBody>
          <a:bodyPr>
            <a:spAutoFit/>
          </a:bodyPr>
          <a:lstStyle/>
          <a:p>
            <a:pPr>
              <a:spcBef>
                <a:spcPct val="50000"/>
              </a:spcBef>
            </a:pPr>
            <a:r>
              <a:rPr lang="en-US" sz="1400"/>
              <a:t>road</a:t>
            </a:r>
          </a:p>
        </p:txBody>
      </p:sp>
      <p:sp>
        <p:nvSpPr>
          <p:cNvPr id="30735" name="Text Box 15"/>
          <p:cNvSpPr txBox="1">
            <a:spLocks noChangeArrowheads="1"/>
          </p:cNvSpPr>
          <p:nvPr/>
        </p:nvSpPr>
        <p:spPr bwMode="auto">
          <a:xfrm>
            <a:off x="4419600" y="3810000"/>
            <a:ext cx="609600" cy="304800"/>
          </a:xfrm>
          <a:prstGeom prst="rect">
            <a:avLst/>
          </a:prstGeom>
          <a:noFill/>
          <a:ln w="9525">
            <a:noFill/>
            <a:miter lim="800000"/>
            <a:headEnd/>
            <a:tailEnd/>
          </a:ln>
          <a:effectLst/>
        </p:spPr>
        <p:txBody>
          <a:bodyPr>
            <a:spAutoFit/>
          </a:bodyPr>
          <a:lstStyle/>
          <a:p>
            <a:pPr>
              <a:spcBef>
                <a:spcPct val="50000"/>
              </a:spcBef>
            </a:pPr>
            <a:r>
              <a:rPr lang="en-US" sz="1400"/>
              <a:t>car</a:t>
            </a:r>
          </a:p>
        </p:txBody>
      </p:sp>
      <p:sp>
        <p:nvSpPr>
          <p:cNvPr id="30736" name="Text Box 16"/>
          <p:cNvSpPr txBox="1">
            <a:spLocks noChangeArrowheads="1"/>
          </p:cNvSpPr>
          <p:nvPr/>
        </p:nvSpPr>
        <p:spPr bwMode="auto">
          <a:xfrm>
            <a:off x="5029200" y="3657600"/>
            <a:ext cx="990600" cy="304800"/>
          </a:xfrm>
          <a:prstGeom prst="rect">
            <a:avLst/>
          </a:prstGeom>
          <a:noFill/>
          <a:ln w="9525">
            <a:noFill/>
            <a:miter lim="800000"/>
            <a:headEnd/>
            <a:tailEnd/>
          </a:ln>
          <a:effectLst/>
        </p:spPr>
        <p:txBody>
          <a:bodyPr>
            <a:spAutoFit/>
          </a:bodyPr>
          <a:lstStyle/>
          <a:p>
            <a:pPr>
              <a:spcBef>
                <a:spcPct val="50000"/>
              </a:spcBef>
            </a:pPr>
            <a:r>
              <a:rPr lang="en-US" sz="1400"/>
              <a:t>Uses fuel</a:t>
            </a:r>
          </a:p>
        </p:txBody>
      </p:sp>
      <p:sp>
        <p:nvSpPr>
          <p:cNvPr id="30737" name="Text Box 17"/>
          <p:cNvSpPr txBox="1">
            <a:spLocks noChangeArrowheads="1"/>
          </p:cNvSpPr>
          <p:nvPr/>
        </p:nvSpPr>
        <p:spPr bwMode="auto">
          <a:xfrm>
            <a:off x="3352800" y="3581400"/>
            <a:ext cx="990600" cy="304800"/>
          </a:xfrm>
          <a:prstGeom prst="rect">
            <a:avLst/>
          </a:prstGeom>
          <a:noFill/>
          <a:ln w="9525">
            <a:noFill/>
            <a:miter lim="800000"/>
            <a:headEnd/>
            <a:tailEnd/>
          </a:ln>
          <a:effectLst/>
        </p:spPr>
        <p:txBody>
          <a:bodyPr>
            <a:spAutoFit/>
          </a:bodyPr>
          <a:lstStyle/>
          <a:p>
            <a:pPr>
              <a:spcBef>
                <a:spcPct val="50000"/>
              </a:spcBef>
            </a:pPr>
            <a:r>
              <a:rPr lang="en-US" sz="1400" dirty="0"/>
              <a:t> drives on</a:t>
            </a:r>
          </a:p>
        </p:txBody>
      </p:sp>
      <p:sp>
        <p:nvSpPr>
          <p:cNvPr id="30738" name="Line 18"/>
          <p:cNvSpPr>
            <a:spLocks noChangeShapeType="1"/>
          </p:cNvSpPr>
          <p:nvPr/>
        </p:nvSpPr>
        <p:spPr bwMode="auto">
          <a:xfrm flipH="1">
            <a:off x="3581400" y="3962400"/>
            <a:ext cx="685800" cy="0"/>
          </a:xfrm>
          <a:prstGeom prst="line">
            <a:avLst/>
          </a:prstGeom>
          <a:noFill/>
          <a:ln w="9525">
            <a:solidFill>
              <a:schemeClr val="tx1"/>
            </a:solidFill>
            <a:round/>
            <a:headEnd/>
            <a:tailEnd type="triangle" w="med" len="med"/>
          </a:ln>
          <a:effectLst/>
        </p:spPr>
        <p:txBody>
          <a:bodyPr/>
          <a:lstStyle/>
          <a:p>
            <a:endParaRPr lang="en-US"/>
          </a:p>
        </p:txBody>
      </p:sp>
      <p:sp>
        <p:nvSpPr>
          <p:cNvPr id="30739" name="Line 19"/>
          <p:cNvSpPr>
            <a:spLocks noChangeShapeType="1"/>
          </p:cNvSpPr>
          <p:nvPr/>
        </p:nvSpPr>
        <p:spPr bwMode="auto">
          <a:xfrm>
            <a:off x="5181600" y="3962400"/>
            <a:ext cx="6858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2048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Data Models</a:t>
            </a:r>
          </a:p>
        </p:txBody>
      </p:sp>
      <p:sp>
        <p:nvSpPr>
          <p:cNvPr id="20483" name="Rectangle 3"/>
          <p:cNvSpPr>
            <a:spLocks noGrp="1" noChangeArrowheads="1"/>
          </p:cNvSpPr>
          <p:nvPr>
            <p:ph type="body" idx="1"/>
          </p:nvPr>
        </p:nvSpPr>
        <p:spPr>
          <a:xfrm>
            <a:off x="990600" y="1524000"/>
            <a:ext cx="7924800" cy="4876800"/>
          </a:xfrm>
          <a:ln/>
        </p:spPr>
        <p:txBody>
          <a:bodyPr/>
          <a:lstStyle/>
          <a:p>
            <a:pPr>
              <a:buFontTx/>
              <a:buChar char="•"/>
            </a:pPr>
            <a:r>
              <a:rPr lang="en-US"/>
              <a:t>Data Models</a:t>
            </a:r>
          </a:p>
          <a:p>
            <a:pPr lvl="1">
              <a:buFontTx/>
              <a:buChar char="–"/>
            </a:pPr>
            <a:r>
              <a:rPr lang="en-US"/>
              <a:t>Compressed representations of entities, attributes, and relationships</a:t>
            </a:r>
          </a:p>
          <a:p>
            <a:pPr lvl="1">
              <a:buFontTx/>
              <a:buChar char="–"/>
            </a:pPr>
            <a:r>
              <a:rPr lang="en-US"/>
              <a:t>We will consider three in this course</a:t>
            </a:r>
          </a:p>
          <a:p>
            <a:pPr lvl="2">
              <a:buFontTx/>
              <a:buChar char="•"/>
            </a:pPr>
            <a:r>
              <a:rPr lang="en-US"/>
              <a:t>Entity-Relationship Model</a:t>
            </a:r>
          </a:p>
          <a:p>
            <a:pPr lvl="2">
              <a:buFontTx/>
              <a:buChar char="•"/>
            </a:pPr>
            <a:r>
              <a:rPr lang="en-US"/>
              <a:t>Relational Data Model</a:t>
            </a:r>
          </a:p>
          <a:p>
            <a:pPr lvl="2">
              <a:buFontTx/>
              <a:buChar char="•"/>
            </a:pPr>
            <a:r>
              <a:rPr lang="en-US"/>
              <a:t>Object-Oriented Model </a:t>
            </a:r>
          </a:p>
          <a:p>
            <a:pPr lvl="3">
              <a:buFontTx/>
              <a:buChar char="–"/>
            </a:pPr>
            <a:r>
              <a:rPr lang="en-US"/>
              <a:t>Also includes descriptions of behavior with “methods”</a:t>
            </a:r>
          </a:p>
          <a:p>
            <a:pPr lvl="3">
              <a:buFontTx/>
              <a:buChar char="–"/>
            </a:pPr>
            <a:r>
              <a:rPr lang="en-US"/>
              <a:t>Described in later in course.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fr-FR" smtClean="0"/>
              <a:t>CC 2007, 2011 attribution - R.B. Allen</a:t>
            </a:r>
            <a:endParaRPr lang="en-US"/>
          </a:p>
        </p:txBody>
      </p:sp>
      <p:sp>
        <p:nvSpPr>
          <p:cNvPr id="2253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Entity-Relationship (ER)</a:t>
            </a:r>
            <a:br>
              <a:rPr lang="en-US" sz="3200"/>
            </a:br>
            <a:r>
              <a:rPr lang="en-US" sz="3200"/>
              <a:t>Data Model</a:t>
            </a:r>
          </a:p>
        </p:txBody>
      </p:sp>
      <p:sp>
        <p:nvSpPr>
          <p:cNvPr id="22531" name="Rectangle 3"/>
          <p:cNvSpPr>
            <a:spLocks noGrp="1" noChangeArrowheads="1"/>
          </p:cNvSpPr>
          <p:nvPr>
            <p:ph type="body" idx="1"/>
          </p:nvPr>
        </p:nvSpPr>
        <p:spPr>
          <a:ln/>
        </p:spPr>
        <p:txBody>
          <a:bodyPr/>
          <a:lstStyle/>
          <a:p>
            <a:r>
              <a:rPr lang="en-US" dirty="0" smtClean="0"/>
              <a:t> </a:t>
            </a:r>
            <a:endParaRPr lang="en-US" dirty="0"/>
          </a:p>
        </p:txBody>
      </p:sp>
      <p:pic>
        <p:nvPicPr>
          <p:cNvPr id="22532" name="Picture 4" descr="673px-ER_Diagram_MMORPG"/>
          <p:cNvPicPr>
            <a:picLocks noChangeAspect="1" noChangeArrowheads="1"/>
          </p:cNvPicPr>
          <p:nvPr/>
        </p:nvPicPr>
        <p:blipFill>
          <a:blip r:embed="rId2" cstate="print"/>
          <a:srcRect/>
          <a:stretch>
            <a:fillRect/>
          </a:stretch>
        </p:blipFill>
        <p:spPr bwMode="auto">
          <a:xfrm>
            <a:off x="1366838" y="1600200"/>
            <a:ext cx="6410325" cy="468153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26626" name="Rectangle 2"/>
          <p:cNvSpPr>
            <a:spLocks noGrp="1" noChangeArrowheads="1"/>
          </p:cNvSpPr>
          <p:nvPr>
            <p:ph type="title"/>
          </p:nvPr>
        </p:nvSpPr>
        <p:spPr bwMode="auto">
          <a:xfrm>
            <a:off x="6096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4000"/>
              <a:t>Relational Data Model</a:t>
            </a:r>
          </a:p>
        </p:txBody>
      </p:sp>
      <p:sp>
        <p:nvSpPr>
          <p:cNvPr id="26627" name="Rectangle 3"/>
          <p:cNvSpPr>
            <a:spLocks noGrp="1" noChangeArrowheads="1"/>
          </p:cNvSpPr>
          <p:nvPr>
            <p:ph type="body" idx="1"/>
          </p:nvPr>
        </p:nvSpPr>
        <p:spPr>
          <a:xfrm>
            <a:off x="1066800" y="1600200"/>
            <a:ext cx="7620000" cy="4525963"/>
          </a:xfrm>
          <a:ln/>
        </p:spPr>
        <p:txBody>
          <a:bodyPr/>
          <a:lstStyle/>
          <a:p>
            <a:pPr>
              <a:buFontTx/>
              <a:buChar char="•"/>
            </a:pPr>
            <a:r>
              <a:rPr lang="en-US" dirty="0" smtClean="0"/>
              <a:t>Basis of Access, MySQL, and Oracle.</a:t>
            </a:r>
          </a:p>
          <a:p>
            <a:pPr>
              <a:buFontTx/>
              <a:buChar char="•"/>
            </a:pPr>
            <a:r>
              <a:rPr lang="en-US" dirty="0" smtClean="0"/>
              <a:t>Entities </a:t>
            </a:r>
            <a:r>
              <a:rPr lang="en-US" dirty="0"/>
              <a:t>and attributes are organized into tables.</a:t>
            </a:r>
          </a:p>
          <a:p>
            <a:pPr>
              <a:buFontTx/>
              <a:buChar char="•"/>
            </a:pPr>
            <a:r>
              <a:rPr lang="en-US" dirty="0"/>
              <a:t>Not as conceptually elegant as the ER model, but its easy to implement.  Most large database  implementations such as airline reservation systems and university student record systems use the Relational Model.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4"/>
          <p:cNvSpPr>
            <a:spLocks noGrp="1"/>
          </p:cNvSpPr>
          <p:nvPr>
            <p:ph type="ftr" sz="quarter" idx="10"/>
          </p:nvPr>
        </p:nvSpPr>
        <p:spPr/>
        <p:txBody>
          <a:bodyPr/>
          <a:lstStyle/>
          <a:p>
            <a:r>
              <a:rPr lang="fr-FR" smtClean="0"/>
              <a:t>CC 2007, 2011 attribution - R.B. Allen</a:t>
            </a:r>
            <a:endParaRPr lang="en-US"/>
          </a:p>
        </p:txBody>
      </p:sp>
      <p:sp>
        <p:nvSpPr>
          <p:cNvPr id="3584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More on the Relational </a:t>
            </a:r>
            <a:br>
              <a:rPr lang="en-US" sz="3200"/>
            </a:br>
            <a:r>
              <a:rPr lang="en-US" sz="3200"/>
              <a:t>Data Model</a:t>
            </a:r>
          </a:p>
        </p:txBody>
      </p:sp>
      <p:sp>
        <p:nvSpPr>
          <p:cNvPr id="35843" name="Rectangle 3"/>
          <p:cNvSpPr>
            <a:spLocks noGrp="1" noChangeArrowheads="1"/>
          </p:cNvSpPr>
          <p:nvPr>
            <p:ph type="body" sz="half" idx="1"/>
          </p:nvPr>
        </p:nvSpPr>
        <p:spPr>
          <a:xfrm>
            <a:off x="1143000" y="1524000"/>
            <a:ext cx="7620000" cy="4876800"/>
          </a:xfrm>
          <a:ln/>
        </p:spPr>
        <p:txBody>
          <a:bodyPr/>
          <a:lstStyle/>
          <a:p>
            <a:pPr marL="0" indent="0">
              <a:lnSpc>
                <a:spcPct val="90000"/>
              </a:lnSpc>
              <a:buFontTx/>
              <a:buChar char="•"/>
            </a:pPr>
            <a:r>
              <a:rPr lang="en-US" sz="2400"/>
              <a:t> The tables are linked by the Dept ID.  This saves having to repeat details like Dept Location for each Employee.</a:t>
            </a:r>
          </a:p>
          <a:p>
            <a:pPr marL="0" indent="0">
              <a:lnSpc>
                <a:spcPct val="90000"/>
              </a:lnSpc>
            </a:pPr>
            <a:endParaRPr lang="en-US" sz="2400"/>
          </a:p>
          <a:p>
            <a:pPr marL="0" indent="0">
              <a:lnSpc>
                <a:spcPct val="90000"/>
              </a:lnSpc>
              <a:buFontTx/>
              <a:buChar char="•"/>
            </a:pPr>
            <a:endParaRPr lang="en-US" sz="2400"/>
          </a:p>
          <a:p>
            <a:pPr marL="0" indent="0">
              <a:lnSpc>
                <a:spcPct val="90000"/>
              </a:lnSpc>
            </a:pPr>
            <a:endParaRPr lang="en-US" sz="2400"/>
          </a:p>
          <a:p>
            <a:pPr marL="0" indent="0">
              <a:lnSpc>
                <a:spcPct val="90000"/>
              </a:lnSpc>
              <a:buFontTx/>
              <a:buChar char="•"/>
            </a:pPr>
            <a:endParaRPr lang="en-US" sz="2400"/>
          </a:p>
          <a:p>
            <a:pPr marL="0" indent="0">
              <a:lnSpc>
                <a:spcPct val="90000"/>
              </a:lnSpc>
              <a:buFontTx/>
              <a:buChar char="•"/>
            </a:pPr>
            <a:endParaRPr lang="en-US" sz="2400"/>
          </a:p>
          <a:p>
            <a:pPr marL="0" indent="0">
              <a:lnSpc>
                <a:spcPct val="90000"/>
              </a:lnSpc>
              <a:buFontTx/>
              <a:buChar char="•"/>
            </a:pPr>
            <a:endParaRPr lang="en-US" sz="2400"/>
          </a:p>
          <a:p>
            <a:pPr marL="0" indent="0">
              <a:lnSpc>
                <a:spcPct val="90000"/>
              </a:lnSpc>
              <a:buFontTx/>
              <a:buChar char="•"/>
            </a:pPr>
            <a:endParaRPr lang="en-US" sz="2400"/>
          </a:p>
          <a:p>
            <a:pPr marL="0" indent="0">
              <a:lnSpc>
                <a:spcPct val="90000"/>
              </a:lnSpc>
              <a:buFontTx/>
              <a:buChar char="•"/>
            </a:pPr>
            <a:r>
              <a:rPr lang="en-US" sz="2400"/>
              <a:t>SQL (the Structured Query Language)  is a query language for relational databases.</a:t>
            </a:r>
          </a:p>
          <a:p>
            <a:pPr marL="0" indent="0">
              <a:lnSpc>
                <a:spcPct val="90000"/>
              </a:lnSpc>
            </a:pPr>
            <a:endParaRPr lang="en-US" sz="2400"/>
          </a:p>
        </p:txBody>
      </p:sp>
      <p:graphicFrame>
        <p:nvGraphicFramePr>
          <p:cNvPr id="36027" name="Group 187"/>
          <p:cNvGraphicFramePr>
            <a:graphicFrameLocks noGrp="1"/>
          </p:cNvGraphicFramePr>
          <p:nvPr/>
        </p:nvGraphicFramePr>
        <p:xfrm>
          <a:off x="1524000" y="3048000"/>
          <a:ext cx="6096000" cy="1036320"/>
        </p:xfrm>
        <a:graphic>
          <a:graphicData uri="http://schemas.openxmlformats.org/drawingml/2006/table">
            <a:tbl>
              <a:tblPr/>
              <a:tblGrid>
                <a:gridCol w="1828800"/>
                <a:gridCol w="1371600"/>
                <a:gridCol w="1371600"/>
                <a:gridCol w="1524000"/>
              </a:tblGrid>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Employee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DeptID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Phone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Email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6025" name="Group 185"/>
          <p:cNvGraphicFramePr>
            <a:graphicFrameLocks noGrp="1"/>
          </p:cNvGraphicFramePr>
          <p:nvPr>
            <p:ph sz="half" idx="2"/>
          </p:nvPr>
        </p:nvGraphicFramePr>
        <p:xfrm>
          <a:off x="1676400" y="4419600"/>
          <a:ext cx="5562600" cy="1036320"/>
        </p:xfrm>
        <a:graphic>
          <a:graphicData uri="http://schemas.openxmlformats.org/drawingml/2006/table">
            <a:tbl>
              <a:tblPr/>
              <a:tblGrid>
                <a:gridCol w="1698625"/>
                <a:gridCol w="2111375"/>
                <a:gridCol w="1752600"/>
              </a:tblGrid>
              <a:tr h="171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DeptID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Dept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Location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1638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Representations</a:t>
            </a:r>
          </a:p>
        </p:txBody>
      </p:sp>
      <p:sp>
        <p:nvSpPr>
          <p:cNvPr id="16387" name="Rectangle 3"/>
          <p:cNvSpPr>
            <a:spLocks noGrp="1" noChangeArrowheads="1"/>
          </p:cNvSpPr>
          <p:nvPr>
            <p:ph type="body" idx="1"/>
          </p:nvPr>
        </p:nvSpPr>
        <p:spPr>
          <a:xfrm>
            <a:off x="1143000" y="1524000"/>
            <a:ext cx="8001000" cy="4876800"/>
          </a:xfrm>
          <a:ln/>
        </p:spPr>
        <p:txBody>
          <a:bodyPr/>
          <a:lstStyle/>
          <a:p>
            <a:pPr>
              <a:buFontTx/>
              <a:buChar char="•"/>
            </a:pPr>
            <a:r>
              <a:rPr lang="en-US" dirty="0"/>
              <a:t>There are many types of representations.  The phrase “knowledge representation” is most often associated with logic, but we use it </a:t>
            </a:r>
            <a:r>
              <a:rPr lang="en-US" dirty="0" smtClean="0"/>
              <a:t>s </a:t>
            </a:r>
            <a:r>
              <a:rPr lang="en-US" dirty="0"/>
              <a:t>broader sense.</a:t>
            </a:r>
          </a:p>
          <a:p>
            <a:pPr>
              <a:buFontTx/>
              <a:buChar char="•"/>
            </a:pPr>
            <a:r>
              <a:rPr lang="en-US" dirty="0"/>
              <a:t>Nonetheless, we focus here on simple </a:t>
            </a:r>
            <a:r>
              <a:rPr lang="en-US" dirty="0" smtClean="0"/>
              <a:t>“symbolic” categorical </a:t>
            </a:r>
            <a:r>
              <a:rPr lang="en-US" dirty="0"/>
              <a:t>representations.  They are the basis for most database systems.</a:t>
            </a:r>
          </a:p>
          <a:p>
            <a:pPr>
              <a:buFontTx/>
              <a:buChar cha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2560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Databases and </a:t>
            </a:r>
            <a:br>
              <a:rPr lang="en-US" sz="3200"/>
            </a:br>
            <a:r>
              <a:rPr lang="en-US" sz="3200"/>
              <a:t>Information Systems</a:t>
            </a:r>
          </a:p>
        </p:txBody>
      </p:sp>
      <p:sp>
        <p:nvSpPr>
          <p:cNvPr id="25603" name="Rectangle 3"/>
          <p:cNvSpPr>
            <a:spLocks noGrp="1" noChangeArrowheads="1"/>
          </p:cNvSpPr>
          <p:nvPr>
            <p:ph type="body" idx="1"/>
          </p:nvPr>
        </p:nvSpPr>
        <p:spPr>
          <a:xfrm>
            <a:off x="1066800" y="1600200"/>
            <a:ext cx="7620000" cy="4525963"/>
          </a:xfrm>
          <a:ln/>
        </p:spPr>
        <p:txBody>
          <a:bodyPr/>
          <a:lstStyle/>
          <a:p>
            <a:pPr>
              <a:buFontTx/>
              <a:buChar char="•"/>
            </a:pPr>
            <a:r>
              <a:rPr lang="en-US" dirty="0" smtClean="0"/>
              <a:t>We will see the object-oriented data model next week.</a:t>
            </a:r>
          </a:p>
          <a:p>
            <a:pPr>
              <a:buFontTx/>
              <a:buChar char="•"/>
            </a:pPr>
            <a:r>
              <a:rPr lang="en-US" dirty="0" smtClean="0"/>
              <a:t>Data </a:t>
            </a:r>
            <a:r>
              <a:rPr lang="en-US" dirty="0"/>
              <a:t>models are applied in databases and database management systems</a:t>
            </a:r>
            <a:r>
              <a:rPr lang="en-US" dirty="0" smtClean="0"/>
              <a:t>.</a:t>
            </a:r>
            <a:endParaRPr lang="en-US" dirty="0"/>
          </a:p>
          <a:p>
            <a:pPr>
              <a:buFontTx/>
              <a:buChar char="•"/>
            </a:pPr>
            <a:r>
              <a:rPr lang="en-US" dirty="0"/>
              <a:t>When dealing with database management systems, we need to be concerned with factors such as security, reliability, and data integrity.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4915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Neural Network </a:t>
            </a:r>
            <a:br>
              <a:rPr lang="en-US" sz="3200"/>
            </a:br>
            <a:r>
              <a:rPr lang="en-US" sz="3200"/>
              <a:t>Representations</a:t>
            </a:r>
          </a:p>
        </p:txBody>
      </p:sp>
      <p:sp>
        <p:nvSpPr>
          <p:cNvPr id="49155" name="Rectangle 3"/>
          <p:cNvSpPr>
            <a:spLocks noGrp="1" noChangeArrowheads="1"/>
          </p:cNvSpPr>
          <p:nvPr>
            <p:ph type="body" idx="1"/>
          </p:nvPr>
        </p:nvSpPr>
        <p:spPr>
          <a:xfrm>
            <a:off x="990600" y="1524000"/>
            <a:ext cx="8001000" cy="4876800"/>
          </a:xfrm>
          <a:ln/>
        </p:spPr>
        <p:txBody>
          <a:bodyPr/>
          <a:lstStyle/>
          <a:p>
            <a:pPr>
              <a:buFontTx/>
              <a:buChar char="•"/>
            </a:pPr>
            <a:r>
              <a:rPr lang="en-US"/>
              <a:t>While Databases and Knowledge-bases use entities and classes for knowledge representation, purely statistical representations are also possible.</a:t>
            </a:r>
          </a:p>
          <a:p>
            <a:pPr>
              <a:buFontTx/>
              <a:buChar char="•"/>
            </a:pPr>
            <a:r>
              <a:rPr lang="en-US"/>
              <a:t>For instance, Neural Networks are to model complex human learning and reasoning with simple “neurons” and “synapses”.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1945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Aristotelian </a:t>
            </a:r>
            <a:br>
              <a:rPr lang="en-US" sz="3200"/>
            </a:br>
            <a:r>
              <a:rPr lang="en-US" sz="3200"/>
              <a:t>Categories</a:t>
            </a:r>
          </a:p>
        </p:txBody>
      </p:sp>
      <p:sp>
        <p:nvSpPr>
          <p:cNvPr id="19459" name="Rectangle 3"/>
          <p:cNvSpPr>
            <a:spLocks noGrp="1" noChangeArrowheads="1"/>
          </p:cNvSpPr>
          <p:nvPr>
            <p:ph type="body" idx="1"/>
          </p:nvPr>
        </p:nvSpPr>
        <p:spPr>
          <a:xfrm>
            <a:off x="1143000" y="1524000"/>
            <a:ext cx="8001000" cy="4876800"/>
          </a:xfrm>
          <a:ln/>
        </p:spPr>
        <p:txBody>
          <a:bodyPr/>
          <a:lstStyle/>
          <a:p>
            <a:pPr>
              <a:buFontTx/>
              <a:buChar char="•"/>
            </a:pPr>
            <a:r>
              <a:rPr lang="en-US"/>
              <a:t>Categories are defined by a combination (conjunction) of attributes</a:t>
            </a:r>
          </a:p>
          <a:p>
            <a:pPr>
              <a:buFontTx/>
              <a:buChar char="•"/>
            </a:pPr>
            <a:r>
              <a:rPr lang="en-US"/>
              <a:t>A bird:</a:t>
            </a:r>
          </a:p>
          <a:p>
            <a:pPr lvl="1">
              <a:buFontTx/>
              <a:buChar char="–"/>
            </a:pPr>
            <a:r>
              <a:rPr lang="en-US"/>
              <a:t>Has wings</a:t>
            </a:r>
          </a:p>
          <a:p>
            <a:pPr lvl="1">
              <a:buFontTx/>
              <a:buChar char="–"/>
            </a:pPr>
            <a:r>
              <a:rPr lang="en-US"/>
              <a:t>Has two Legs</a:t>
            </a:r>
          </a:p>
          <a:p>
            <a:pPr lvl="1">
              <a:buFontTx/>
              <a:buChar char="–"/>
            </a:pPr>
            <a:r>
              <a:rPr lang="en-US"/>
              <a:t>Is hot-blooded</a:t>
            </a:r>
          </a:p>
          <a:p>
            <a:pPr>
              <a:buFontTx/>
              <a:buChar char="•"/>
            </a:pPr>
            <a:r>
              <a:rPr lang="en-US"/>
              <a:t>Aristotle proposed this classical view of categories.</a:t>
            </a:r>
          </a:p>
          <a:p>
            <a:pPr>
              <a:buFontTx/>
              <a:buChar char="•"/>
            </a:pPr>
            <a:endParaRPr lang="en-US"/>
          </a:p>
          <a:p>
            <a:pPr>
              <a:buFontTx/>
              <a:buChar char="•"/>
            </a:pPr>
            <a:endParaRPr lang="en-US"/>
          </a:p>
          <a:p>
            <a:endParaRPr lang="en-US"/>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fr-FR" smtClean="0"/>
              <a:t>CC 2007, 2011 attribution - R.B. Allen</a:t>
            </a:r>
            <a:endParaRPr lang="en-US"/>
          </a:p>
        </p:txBody>
      </p:sp>
      <p:sp>
        <p:nvSpPr>
          <p:cNvPr id="4608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600" dirty="0"/>
              <a:t>Aristotle </a:t>
            </a:r>
            <a:r>
              <a:rPr lang="en-US" sz="3600" dirty="0" smtClean="0"/>
              <a:t>vs. </a:t>
            </a:r>
            <a:r>
              <a:rPr lang="en-US" sz="3600" dirty="0"/>
              <a:t>Plato</a:t>
            </a:r>
          </a:p>
        </p:txBody>
      </p:sp>
      <p:sp>
        <p:nvSpPr>
          <p:cNvPr id="46083" name="Rectangle 3"/>
          <p:cNvSpPr>
            <a:spLocks noGrp="1" noChangeArrowheads="1"/>
          </p:cNvSpPr>
          <p:nvPr>
            <p:ph type="body" idx="1"/>
          </p:nvPr>
        </p:nvSpPr>
        <p:spPr>
          <a:xfrm>
            <a:off x="1143000" y="1524000"/>
            <a:ext cx="8001000" cy="2057400"/>
          </a:xfrm>
          <a:ln/>
        </p:spPr>
        <p:txBody>
          <a:bodyPr/>
          <a:lstStyle/>
          <a:p>
            <a:r>
              <a:rPr lang="en-US" sz="2800" dirty="0"/>
              <a:t>Detail from Raphael’s “School of Athens”</a:t>
            </a:r>
          </a:p>
          <a:p>
            <a:r>
              <a:rPr lang="en-US" sz="2800" dirty="0"/>
              <a:t>Aristotle (right) is empirical. </a:t>
            </a:r>
            <a:r>
              <a:rPr lang="en-US" sz="2800" dirty="0" smtClean="0"/>
              <a:t>His categories are based on entities having specific attributes.  This is the basis of science. He </a:t>
            </a:r>
            <a:r>
              <a:rPr lang="en-US" sz="2800" dirty="0"/>
              <a:t>gestures towards the earth</a:t>
            </a:r>
            <a:r>
              <a:rPr lang="en-US" sz="2800" dirty="0" smtClean="0"/>
              <a:t>.</a:t>
            </a:r>
            <a:endParaRPr lang="en-US" sz="2800" dirty="0"/>
          </a:p>
        </p:txBody>
      </p:sp>
      <p:pic>
        <p:nvPicPr>
          <p:cNvPr id="46084" name="Picture 4" descr="PlatoAristotle"/>
          <p:cNvPicPr>
            <a:picLocks noChangeAspect="1" noChangeArrowheads="1"/>
          </p:cNvPicPr>
          <p:nvPr/>
        </p:nvPicPr>
        <p:blipFill>
          <a:blip r:embed="rId2" cstate="print"/>
          <a:srcRect/>
          <a:stretch>
            <a:fillRect/>
          </a:stretch>
        </p:blipFill>
        <p:spPr bwMode="auto">
          <a:xfrm>
            <a:off x="6781800" y="3810000"/>
            <a:ext cx="1828800" cy="2336800"/>
          </a:xfrm>
          <a:prstGeom prst="rect">
            <a:avLst/>
          </a:prstGeom>
          <a:noFill/>
        </p:spPr>
      </p:pic>
      <p:sp>
        <p:nvSpPr>
          <p:cNvPr id="6" name="TextBox 5"/>
          <p:cNvSpPr txBox="1"/>
          <p:nvPr/>
        </p:nvSpPr>
        <p:spPr>
          <a:xfrm>
            <a:off x="1143000" y="3962400"/>
            <a:ext cx="4800600" cy="1815882"/>
          </a:xfrm>
          <a:prstGeom prst="rect">
            <a:avLst/>
          </a:prstGeom>
          <a:noFill/>
        </p:spPr>
        <p:txBody>
          <a:bodyPr wrap="square" rtlCol="0">
            <a:spAutoFit/>
          </a:bodyPr>
          <a:lstStyle/>
          <a:p>
            <a:pPr marL="365760" indent="-365760" algn="l"/>
            <a:r>
              <a:rPr lang="en-US" sz="2800" dirty="0" smtClean="0"/>
              <a:t>Plato (left) proposed Platonic Ideals (prototypes or overall concepts).  He is shown pointing  to the sky.</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317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Prototypes</a:t>
            </a:r>
          </a:p>
        </p:txBody>
      </p:sp>
      <p:sp>
        <p:nvSpPr>
          <p:cNvPr id="31747" name="Rectangle 3"/>
          <p:cNvSpPr>
            <a:spLocks noGrp="1" noChangeArrowheads="1"/>
          </p:cNvSpPr>
          <p:nvPr>
            <p:ph type="body" idx="1"/>
          </p:nvPr>
        </p:nvSpPr>
        <p:spPr>
          <a:xfrm>
            <a:off x="1143000" y="1524000"/>
            <a:ext cx="8001000" cy="4876800"/>
          </a:xfrm>
          <a:ln/>
        </p:spPr>
        <p:txBody>
          <a:bodyPr/>
          <a:lstStyle/>
          <a:p>
            <a:pPr>
              <a:lnSpc>
                <a:spcPct val="90000"/>
              </a:lnSpc>
              <a:buFontTx/>
              <a:buChar char="•"/>
            </a:pPr>
            <a:r>
              <a:rPr lang="en-US"/>
              <a:t>Categories can be characterized by similarity to a prototype.</a:t>
            </a:r>
          </a:p>
          <a:p>
            <a:pPr>
              <a:lnSpc>
                <a:spcPct val="90000"/>
              </a:lnSpc>
              <a:buFontTx/>
              <a:buChar char="•"/>
            </a:pPr>
            <a:r>
              <a:rPr lang="en-US"/>
              <a:t>A bird could be assigned to a category based on its similarity to an ideal concept of “bird-ness”.</a:t>
            </a:r>
          </a:p>
          <a:p>
            <a:pPr>
              <a:lnSpc>
                <a:spcPct val="90000"/>
              </a:lnSpc>
              <a:buFontTx/>
              <a:buChar char="•"/>
            </a:pPr>
            <a:r>
              <a:rPr lang="en-US"/>
              <a:t>Thus, a sparrow is a good example of a bird and a penguin is a poor example.  A bat might be confused for a bird.</a:t>
            </a:r>
          </a:p>
          <a:p>
            <a:pPr>
              <a:lnSpc>
                <a:spcPct val="90000"/>
              </a:lnSpc>
              <a:buFontTx/>
              <a:buChar char="•"/>
            </a:pPr>
            <a:r>
              <a:rPr lang="en-US"/>
              <a:t>Plato came up with this alternative to Aristotle.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10"/>
          </p:nvPr>
        </p:nvSpPr>
        <p:spPr/>
        <p:txBody>
          <a:bodyPr/>
          <a:lstStyle/>
          <a:p>
            <a:r>
              <a:rPr lang="fr-FR" smtClean="0"/>
              <a:t>CC 2007, 2011 attribution - R.B. Allen</a:t>
            </a:r>
            <a:endParaRPr lang="en-US"/>
          </a:p>
        </p:txBody>
      </p:sp>
      <p:sp>
        <p:nvSpPr>
          <p:cNvPr id="48130" name="Rectangle 2"/>
          <p:cNvSpPr>
            <a:spLocks noGrp="1" noChangeArrowheads="1"/>
          </p:cNvSpPr>
          <p:nvPr>
            <p:ph type="title"/>
          </p:nvPr>
        </p:nvSpPr>
        <p:spPr bwMode="auto">
          <a:xfrm>
            <a:off x="6096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t>How do we assign data to Categories?</a:t>
            </a:r>
            <a:endParaRPr lang="en-US" sz="2800" dirty="0"/>
          </a:p>
        </p:txBody>
      </p:sp>
      <p:sp>
        <p:nvSpPr>
          <p:cNvPr id="48131" name="Rectangle 3"/>
          <p:cNvSpPr>
            <a:spLocks noGrp="1" noChangeArrowheads="1"/>
          </p:cNvSpPr>
          <p:nvPr>
            <p:ph type="body" idx="1"/>
          </p:nvPr>
        </p:nvSpPr>
        <p:spPr>
          <a:ln/>
        </p:spPr>
        <p:txBody>
          <a:bodyPr/>
          <a:lstStyle/>
          <a:p>
            <a:r>
              <a:rPr lang="en-US"/>
              <a:t> </a:t>
            </a:r>
          </a:p>
        </p:txBody>
      </p:sp>
      <p:grpSp>
        <p:nvGrpSpPr>
          <p:cNvPr id="2" name="Group 61"/>
          <p:cNvGrpSpPr>
            <a:grpSpLocks/>
          </p:cNvGrpSpPr>
          <p:nvPr/>
        </p:nvGrpSpPr>
        <p:grpSpPr bwMode="auto">
          <a:xfrm>
            <a:off x="1752600" y="1828800"/>
            <a:ext cx="2743200" cy="2667000"/>
            <a:chOff x="1152" y="1584"/>
            <a:chExt cx="1728" cy="1680"/>
          </a:xfrm>
        </p:grpSpPr>
        <p:sp>
          <p:nvSpPr>
            <p:cNvPr id="48172" name="Rectangle 44"/>
            <p:cNvSpPr>
              <a:spLocks noChangeArrowheads="1"/>
            </p:cNvSpPr>
            <p:nvPr/>
          </p:nvSpPr>
          <p:spPr bwMode="auto">
            <a:xfrm>
              <a:off x="1152" y="1584"/>
              <a:ext cx="1728" cy="1680"/>
            </a:xfrm>
            <a:prstGeom prst="rect">
              <a:avLst/>
            </a:prstGeom>
            <a:noFill/>
            <a:ln w="9525">
              <a:solidFill>
                <a:schemeClr val="tx1"/>
              </a:solidFill>
              <a:miter lim="800000"/>
              <a:headEnd/>
              <a:tailEnd/>
            </a:ln>
            <a:effectLst/>
          </p:spPr>
          <p:txBody>
            <a:bodyPr wrap="none" anchor="ctr"/>
            <a:lstStyle/>
            <a:p>
              <a:endParaRPr lang="en-US"/>
            </a:p>
          </p:txBody>
        </p:sp>
        <p:sp>
          <p:nvSpPr>
            <p:cNvPr id="48176" name="Freeform 48"/>
            <p:cNvSpPr>
              <a:spLocks/>
            </p:cNvSpPr>
            <p:nvPr/>
          </p:nvSpPr>
          <p:spPr bwMode="auto">
            <a:xfrm>
              <a:off x="1344" y="1672"/>
              <a:ext cx="1184" cy="496"/>
            </a:xfrm>
            <a:custGeom>
              <a:avLst/>
              <a:gdLst/>
              <a:ahLst/>
              <a:cxnLst>
                <a:cxn ang="0">
                  <a:pos x="144" y="200"/>
                </a:cxn>
                <a:cxn ang="0">
                  <a:pos x="288" y="56"/>
                </a:cxn>
                <a:cxn ang="0">
                  <a:pos x="912" y="104"/>
                </a:cxn>
                <a:cxn ang="0">
                  <a:pos x="1056" y="392"/>
                </a:cxn>
                <a:cxn ang="0">
                  <a:pos x="144" y="440"/>
                </a:cxn>
                <a:cxn ang="0">
                  <a:pos x="192" y="56"/>
                </a:cxn>
                <a:cxn ang="0">
                  <a:pos x="192" y="104"/>
                </a:cxn>
              </a:cxnLst>
              <a:rect l="0" t="0" r="r" b="b"/>
              <a:pathLst>
                <a:path w="1184" h="496">
                  <a:moveTo>
                    <a:pt x="144" y="200"/>
                  </a:moveTo>
                  <a:cubicBezTo>
                    <a:pt x="152" y="136"/>
                    <a:pt x="160" y="72"/>
                    <a:pt x="288" y="56"/>
                  </a:cubicBezTo>
                  <a:cubicBezTo>
                    <a:pt x="416" y="40"/>
                    <a:pt x="784" y="48"/>
                    <a:pt x="912" y="104"/>
                  </a:cubicBezTo>
                  <a:cubicBezTo>
                    <a:pt x="1040" y="160"/>
                    <a:pt x="1184" y="336"/>
                    <a:pt x="1056" y="392"/>
                  </a:cubicBezTo>
                  <a:cubicBezTo>
                    <a:pt x="928" y="448"/>
                    <a:pt x="288" y="496"/>
                    <a:pt x="144" y="440"/>
                  </a:cubicBezTo>
                  <a:cubicBezTo>
                    <a:pt x="0" y="384"/>
                    <a:pt x="184" y="112"/>
                    <a:pt x="192" y="56"/>
                  </a:cubicBezTo>
                  <a:cubicBezTo>
                    <a:pt x="200" y="0"/>
                    <a:pt x="196" y="52"/>
                    <a:pt x="192" y="104"/>
                  </a:cubicBezTo>
                </a:path>
              </a:pathLst>
            </a:custGeom>
            <a:solidFill>
              <a:schemeClr val="tx2"/>
            </a:solidFill>
            <a:ln w="9525">
              <a:solidFill>
                <a:schemeClr val="tx1"/>
              </a:solidFill>
              <a:round/>
              <a:headEnd/>
              <a:tailEnd/>
            </a:ln>
            <a:effectLst/>
          </p:spPr>
          <p:txBody>
            <a:bodyPr/>
            <a:lstStyle/>
            <a:p>
              <a:endParaRPr lang="en-US"/>
            </a:p>
          </p:txBody>
        </p:sp>
        <p:sp>
          <p:nvSpPr>
            <p:cNvPr id="48179" name="Freeform 51"/>
            <p:cNvSpPr>
              <a:spLocks/>
            </p:cNvSpPr>
            <p:nvPr/>
          </p:nvSpPr>
          <p:spPr bwMode="auto">
            <a:xfrm>
              <a:off x="1336" y="2488"/>
              <a:ext cx="1320" cy="536"/>
            </a:xfrm>
            <a:custGeom>
              <a:avLst/>
              <a:gdLst/>
              <a:ahLst/>
              <a:cxnLst>
                <a:cxn ang="0">
                  <a:pos x="152" y="392"/>
                </a:cxn>
                <a:cxn ang="0">
                  <a:pos x="56" y="296"/>
                </a:cxn>
                <a:cxn ang="0">
                  <a:pos x="56" y="152"/>
                </a:cxn>
                <a:cxn ang="0">
                  <a:pos x="392" y="56"/>
                </a:cxn>
                <a:cxn ang="0">
                  <a:pos x="680" y="8"/>
                </a:cxn>
                <a:cxn ang="0">
                  <a:pos x="872" y="8"/>
                </a:cxn>
                <a:cxn ang="0">
                  <a:pos x="1064" y="56"/>
                </a:cxn>
                <a:cxn ang="0">
                  <a:pos x="1112" y="56"/>
                </a:cxn>
                <a:cxn ang="0">
                  <a:pos x="1208" y="200"/>
                </a:cxn>
                <a:cxn ang="0">
                  <a:pos x="1304" y="296"/>
                </a:cxn>
                <a:cxn ang="0">
                  <a:pos x="1304" y="344"/>
                </a:cxn>
                <a:cxn ang="0">
                  <a:pos x="1256" y="440"/>
                </a:cxn>
                <a:cxn ang="0">
                  <a:pos x="1160" y="488"/>
                </a:cxn>
                <a:cxn ang="0">
                  <a:pos x="1112" y="488"/>
                </a:cxn>
                <a:cxn ang="0">
                  <a:pos x="1016" y="488"/>
                </a:cxn>
                <a:cxn ang="0">
                  <a:pos x="728" y="536"/>
                </a:cxn>
                <a:cxn ang="0">
                  <a:pos x="488" y="488"/>
                </a:cxn>
                <a:cxn ang="0">
                  <a:pos x="104" y="392"/>
                </a:cxn>
                <a:cxn ang="0">
                  <a:pos x="152" y="392"/>
                </a:cxn>
              </a:cxnLst>
              <a:rect l="0" t="0" r="r" b="b"/>
              <a:pathLst>
                <a:path w="1320" h="536">
                  <a:moveTo>
                    <a:pt x="152" y="392"/>
                  </a:moveTo>
                  <a:cubicBezTo>
                    <a:pt x="144" y="376"/>
                    <a:pt x="72" y="336"/>
                    <a:pt x="56" y="296"/>
                  </a:cubicBezTo>
                  <a:cubicBezTo>
                    <a:pt x="40" y="256"/>
                    <a:pt x="0" y="192"/>
                    <a:pt x="56" y="152"/>
                  </a:cubicBezTo>
                  <a:cubicBezTo>
                    <a:pt x="112" y="112"/>
                    <a:pt x="288" y="80"/>
                    <a:pt x="392" y="56"/>
                  </a:cubicBezTo>
                  <a:cubicBezTo>
                    <a:pt x="496" y="32"/>
                    <a:pt x="600" y="16"/>
                    <a:pt x="680" y="8"/>
                  </a:cubicBezTo>
                  <a:cubicBezTo>
                    <a:pt x="760" y="0"/>
                    <a:pt x="808" y="0"/>
                    <a:pt x="872" y="8"/>
                  </a:cubicBezTo>
                  <a:cubicBezTo>
                    <a:pt x="936" y="16"/>
                    <a:pt x="1024" y="48"/>
                    <a:pt x="1064" y="56"/>
                  </a:cubicBezTo>
                  <a:cubicBezTo>
                    <a:pt x="1104" y="64"/>
                    <a:pt x="1088" y="32"/>
                    <a:pt x="1112" y="56"/>
                  </a:cubicBezTo>
                  <a:cubicBezTo>
                    <a:pt x="1136" y="80"/>
                    <a:pt x="1176" y="160"/>
                    <a:pt x="1208" y="200"/>
                  </a:cubicBezTo>
                  <a:cubicBezTo>
                    <a:pt x="1240" y="240"/>
                    <a:pt x="1288" y="272"/>
                    <a:pt x="1304" y="296"/>
                  </a:cubicBezTo>
                  <a:cubicBezTo>
                    <a:pt x="1320" y="320"/>
                    <a:pt x="1312" y="320"/>
                    <a:pt x="1304" y="344"/>
                  </a:cubicBezTo>
                  <a:cubicBezTo>
                    <a:pt x="1296" y="368"/>
                    <a:pt x="1280" y="416"/>
                    <a:pt x="1256" y="440"/>
                  </a:cubicBezTo>
                  <a:cubicBezTo>
                    <a:pt x="1232" y="464"/>
                    <a:pt x="1184" y="480"/>
                    <a:pt x="1160" y="488"/>
                  </a:cubicBezTo>
                  <a:cubicBezTo>
                    <a:pt x="1136" y="496"/>
                    <a:pt x="1136" y="488"/>
                    <a:pt x="1112" y="488"/>
                  </a:cubicBezTo>
                  <a:cubicBezTo>
                    <a:pt x="1088" y="488"/>
                    <a:pt x="1080" y="480"/>
                    <a:pt x="1016" y="488"/>
                  </a:cubicBezTo>
                  <a:cubicBezTo>
                    <a:pt x="952" y="496"/>
                    <a:pt x="816" y="536"/>
                    <a:pt x="728" y="536"/>
                  </a:cubicBezTo>
                  <a:cubicBezTo>
                    <a:pt x="640" y="536"/>
                    <a:pt x="592" y="512"/>
                    <a:pt x="488" y="488"/>
                  </a:cubicBezTo>
                  <a:cubicBezTo>
                    <a:pt x="384" y="464"/>
                    <a:pt x="160" y="408"/>
                    <a:pt x="104" y="392"/>
                  </a:cubicBezTo>
                  <a:cubicBezTo>
                    <a:pt x="48" y="376"/>
                    <a:pt x="160" y="408"/>
                    <a:pt x="152" y="392"/>
                  </a:cubicBezTo>
                  <a:close/>
                </a:path>
              </a:pathLst>
            </a:custGeom>
            <a:solidFill>
              <a:schemeClr val="tx1"/>
            </a:solidFill>
            <a:ln w="9525">
              <a:solidFill>
                <a:schemeClr val="tx1"/>
              </a:solidFill>
              <a:round/>
              <a:headEnd/>
              <a:tailEnd/>
            </a:ln>
            <a:effectLst/>
          </p:spPr>
          <p:txBody>
            <a:bodyPr/>
            <a:lstStyle/>
            <a:p>
              <a:endParaRPr lang="en-US"/>
            </a:p>
          </p:txBody>
        </p:sp>
      </p:grpSp>
      <p:grpSp>
        <p:nvGrpSpPr>
          <p:cNvPr id="3" name="Group 62"/>
          <p:cNvGrpSpPr>
            <a:grpSpLocks/>
          </p:cNvGrpSpPr>
          <p:nvPr/>
        </p:nvGrpSpPr>
        <p:grpSpPr bwMode="auto">
          <a:xfrm>
            <a:off x="5181600" y="1905000"/>
            <a:ext cx="2743200" cy="2667000"/>
            <a:chOff x="3264" y="1536"/>
            <a:chExt cx="1728" cy="1680"/>
          </a:xfrm>
        </p:grpSpPr>
        <p:sp>
          <p:nvSpPr>
            <p:cNvPr id="48173" name="Rectangle 45"/>
            <p:cNvSpPr>
              <a:spLocks noChangeArrowheads="1"/>
            </p:cNvSpPr>
            <p:nvPr/>
          </p:nvSpPr>
          <p:spPr bwMode="auto">
            <a:xfrm>
              <a:off x="3264" y="1536"/>
              <a:ext cx="1728" cy="1680"/>
            </a:xfrm>
            <a:prstGeom prst="rect">
              <a:avLst/>
            </a:prstGeom>
            <a:noFill/>
            <a:ln w="9525">
              <a:solidFill>
                <a:schemeClr val="tx1"/>
              </a:solidFill>
              <a:miter lim="800000"/>
              <a:headEnd/>
              <a:tailEnd/>
            </a:ln>
            <a:effectLst/>
          </p:spPr>
          <p:txBody>
            <a:bodyPr wrap="none" anchor="ctr"/>
            <a:lstStyle/>
            <a:p>
              <a:endParaRPr lang="en-US"/>
            </a:p>
          </p:txBody>
        </p:sp>
        <p:sp>
          <p:nvSpPr>
            <p:cNvPr id="48183" name="Oval 55"/>
            <p:cNvSpPr>
              <a:spLocks noChangeArrowheads="1"/>
            </p:cNvSpPr>
            <p:nvPr/>
          </p:nvSpPr>
          <p:spPr bwMode="auto">
            <a:xfrm>
              <a:off x="3552" y="1824"/>
              <a:ext cx="1200" cy="1152"/>
            </a:xfrm>
            <a:prstGeom prst="ellipse">
              <a:avLst/>
            </a:prstGeom>
            <a:solidFill>
              <a:schemeClr val="tx1"/>
            </a:solidFill>
            <a:ln w="9525">
              <a:solidFill>
                <a:schemeClr val="tx2"/>
              </a:solidFill>
              <a:round/>
              <a:headEnd/>
              <a:tailEnd/>
            </a:ln>
            <a:effectLst/>
          </p:spPr>
          <p:txBody>
            <a:bodyPr wrap="none" anchor="ctr"/>
            <a:lstStyle/>
            <a:p>
              <a:endParaRPr lang="en-US"/>
            </a:p>
          </p:txBody>
        </p:sp>
        <p:sp>
          <p:nvSpPr>
            <p:cNvPr id="48186" name="Oval 58"/>
            <p:cNvSpPr>
              <a:spLocks noChangeArrowheads="1"/>
            </p:cNvSpPr>
            <p:nvPr/>
          </p:nvSpPr>
          <p:spPr bwMode="auto">
            <a:xfrm>
              <a:off x="3840" y="2112"/>
              <a:ext cx="624" cy="57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48187" name="Oval 59"/>
            <p:cNvSpPr>
              <a:spLocks noChangeArrowheads="1"/>
            </p:cNvSpPr>
            <p:nvPr/>
          </p:nvSpPr>
          <p:spPr bwMode="auto">
            <a:xfrm>
              <a:off x="4032" y="2304"/>
              <a:ext cx="240" cy="192"/>
            </a:xfrm>
            <a:prstGeom prst="ellipse">
              <a:avLst/>
            </a:prstGeom>
            <a:solidFill>
              <a:schemeClr val="tx1"/>
            </a:solidFill>
            <a:ln w="9525">
              <a:solidFill>
                <a:schemeClr val="tx1"/>
              </a:solidFill>
              <a:round/>
              <a:headEnd/>
              <a:tailEnd/>
            </a:ln>
            <a:effectLst/>
          </p:spPr>
          <p:txBody>
            <a:bodyPr wrap="none" anchor="ctr"/>
            <a:lstStyle/>
            <a:p>
              <a:pPr algn="ctr"/>
              <a:endParaRPr lang="en-US"/>
            </a:p>
          </p:txBody>
        </p:sp>
      </p:grpSp>
      <p:sp>
        <p:nvSpPr>
          <p:cNvPr id="48191" name="Text Box 63"/>
          <p:cNvSpPr txBox="1">
            <a:spLocks noChangeArrowheads="1"/>
          </p:cNvSpPr>
          <p:nvPr/>
        </p:nvSpPr>
        <p:spPr bwMode="auto">
          <a:xfrm>
            <a:off x="1752600" y="4876800"/>
            <a:ext cx="6477000" cy="584775"/>
          </a:xfrm>
          <a:prstGeom prst="rect">
            <a:avLst/>
          </a:prstGeom>
          <a:noFill/>
          <a:ln w="9525">
            <a:noFill/>
            <a:miter lim="800000"/>
            <a:headEnd/>
            <a:tailEnd/>
          </a:ln>
          <a:effectLst/>
        </p:spPr>
        <p:txBody>
          <a:bodyPr>
            <a:spAutoFit/>
          </a:bodyPr>
          <a:lstStyle/>
          <a:p>
            <a:pPr>
              <a:spcBef>
                <a:spcPct val="50000"/>
              </a:spcBef>
            </a:pPr>
            <a:r>
              <a:rPr lang="en-US" sz="1600" dirty="0"/>
              <a:t>On the left the groups of attributes can be separated by a linear partition.  On the right, no linear partition is possible.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2765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600"/>
              <a:t>Other Models </a:t>
            </a:r>
            <a:br>
              <a:rPr lang="en-US" sz="3600"/>
            </a:br>
            <a:r>
              <a:rPr lang="en-US" sz="3600"/>
              <a:t>for Categories</a:t>
            </a:r>
          </a:p>
        </p:txBody>
      </p:sp>
      <p:sp>
        <p:nvSpPr>
          <p:cNvPr id="27651" name="Rectangle 3"/>
          <p:cNvSpPr>
            <a:spLocks noGrp="1" noChangeArrowheads="1"/>
          </p:cNvSpPr>
          <p:nvPr>
            <p:ph type="body" idx="1"/>
          </p:nvPr>
        </p:nvSpPr>
        <p:spPr>
          <a:xfrm>
            <a:off x="1066800" y="1524000"/>
            <a:ext cx="8077200" cy="5334000"/>
          </a:xfrm>
          <a:ln/>
        </p:spPr>
        <p:txBody>
          <a:bodyPr/>
          <a:lstStyle/>
          <a:p>
            <a:pPr>
              <a:lnSpc>
                <a:spcPct val="90000"/>
              </a:lnSpc>
              <a:buFontTx/>
              <a:buChar char="•"/>
            </a:pPr>
            <a:r>
              <a:rPr lang="en-US" sz="2800"/>
              <a:t>Functional categories</a:t>
            </a:r>
          </a:p>
          <a:p>
            <a:pPr lvl="1">
              <a:lnSpc>
                <a:spcPct val="90000"/>
              </a:lnSpc>
              <a:buFontTx/>
              <a:buChar char="–"/>
            </a:pPr>
            <a:r>
              <a:rPr lang="en-US" sz="2400"/>
              <a:t>Can a tree-branch be a chair?</a:t>
            </a:r>
          </a:p>
          <a:p>
            <a:pPr>
              <a:lnSpc>
                <a:spcPct val="90000"/>
              </a:lnSpc>
              <a:buFontTx/>
              <a:buChar char="•"/>
            </a:pPr>
            <a:r>
              <a:rPr lang="en-US" sz="2800"/>
              <a:t>Continuous categories</a:t>
            </a:r>
          </a:p>
          <a:p>
            <a:pPr lvl="1">
              <a:lnSpc>
                <a:spcPct val="90000"/>
              </a:lnSpc>
              <a:buFontTx/>
              <a:buChar char="–"/>
            </a:pPr>
            <a:r>
              <a:rPr lang="en-US" sz="2400"/>
              <a:t>Can we define attributes for colors?</a:t>
            </a:r>
          </a:p>
          <a:p>
            <a:pPr>
              <a:lnSpc>
                <a:spcPct val="90000"/>
              </a:lnSpc>
              <a:buFontTx/>
              <a:buChar char="•"/>
            </a:pPr>
            <a:r>
              <a:rPr lang="en-US" sz="2800"/>
              <a:t>Abstract categories</a:t>
            </a:r>
          </a:p>
          <a:p>
            <a:pPr lvl="1">
              <a:lnSpc>
                <a:spcPct val="90000"/>
              </a:lnSpc>
              <a:buFontTx/>
              <a:buChar char="–"/>
            </a:pPr>
            <a:r>
              <a:rPr lang="en-US" sz="2400"/>
              <a:t>What are the attributes of “beauty”?</a:t>
            </a:r>
          </a:p>
          <a:p>
            <a:pPr>
              <a:lnSpc>
                <a:spcPct val="90000"/>
              </a:lnSpc>
              <a:buFontTx/>
              <a:buChar char="•"/>
            </a:pPr>
            <a:r>
              <a:rPr lang="en-US" sz="2800"/>
              <a:t>Radial categories </a:t>
            </a:r>
          </a:p>
          <a:p>
            <a:pPr lvl="1">
              <a:lnSpc>
                <a:spcPct val="90000"/>
              </a:lnSpc>
              <a:buFontTx/>
              <a:buChar char="–"/>
            </a:pPr>
            <a:r>
              <a:rPr lang="en-US" sz="2400"/>
              <a:t>Is a step-mother a mother? </a:t>
            </a:r>
          </a:p>
          <a:p>
            <a:pPr>
              <a:lnSpc>
                <a:spcPct val="90000"/>
              </a:lnSpc>
              <a:buFontTx/>
              <a:buChar char="•"/>
            </a:pPr>
            <a:r>
              <a:rPr lang="en-US" sz="2800"/>
              <a:t>Family resemblance categories</a:t>
            </a:r>
          </a:p>
          <a:p>
            <a:pPr lvl="1">
              <a:lnSpc>
                <a:spcPct val="90000"/>
              </a:lnSpc>
              <a:buFontTx/>
              <a:buChar char="–"/>
            </a:pPr>
            <a:r>
              <a:rPr lang="en-US" sz="2400"/>
              <a:t>There doesn’t seem to a single set of attributes to define a “game”.  Rather it’s a family resemblance (disjunction of conjuncts)</a:t>
            </a:r>
          </a:p>
          <a:p>
            <a:pPr>
              <a:lnSpc>
                <a:spcPct val="90000"/>
              </a:lnSpc>
              <a:buFontTx/>
              <a:buChar char="•"/>
            </a:pPr>
            <a:endParaRPr lang="en-US" sz="2800"/>
          </a:p>
          <a:p>
            <a:pPr>
              <a:lnSpc>
                <a:spcPct val="90000"/>
              </a:lnSpc>
              <a:buFontTx/>
              <a:buChar char="•"/>
            </a:pP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attribution - R.B. Allen</a:t>
            </a:r>
            <a:endParaRPr lang="en-US"/>
          </a:p>
        </p:txBody>
      </p:sp>
      <p:sp>
        <p:nvSpPr>
          <p:cNvPr id="337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Categories and </a:t>
            </a:r>
            <a:br>
              <a:rPr lang="en-US" sz="3200"/>
            </a:br>
            <a:r>
              <a:rPr lang="en-US" sz="3200"/>
              <a:t>Information Systems</a:t>
            </a:r>
          </a:p>
        </p:txBody>
      </p:sp>
      <p:sp>
        <p:nvSpPr>
          <p:cNvPr id="33795" name="Rectangle 3"/>
          <p:cNvSpPr>
            <a:spLocks noGrp="1" noChangeArrowheads="1"/>
          </p:cNvSpPr>
          <p:nvPr>
            <p:ph type="body" idx="1"/>
          </p:nvPr>
        </p:nvSpPr>
        <p:spPr>
          <a:xfrm>
            <a:off x="1143000" y="1600200"/>
            <a:ext cx="8229600" cy="4525963"/>
          </a:xfrm>
          <a:ln/>
        </p:spPr>
        <p:txBody>
          <a:bodyPr/>
          <a:lstStyle/>
          <a:p>
            <a:pPr>
              <a:buFontTx/>
              <a:buChar char="•"/>
            </a:pPr>
            <a:r>
              <a:rPr lang="en-US" dirty="0"/>
              <a:t>Aristotelian categories are usually assumed when developing databases.</a:t>
            </a:r>
          </a:p>
          <a:p>
            <a:pPr>
              <a:buFontTx/>
              <a:buChar char="•"/>
            </a:pPr>
            <a:r>
              <a:rPr lang="en-US" dirty="0"/>
              <a:t>If entities must be classified into one or another category, there may be a “representational bias” such that unique aspects of some entities may not be well captured.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Data Schema and </a:t>
            </a:r>
            <a:br>
              <a:rPr lang="en-US" sz="3600" dirty="0" smtClean="0"/>
            </a:br>
            <a:r>
              <a:rPr lang="en-US" sz="3600" dirty="0" smtClean="0"/>
              <a:t>Metadata</a:t>
            </a:r>
            <a:endParaRPr lang="en-US" sz="3600" dirty="0"/>
          </a:p>
        </p:txBody>
      </p:sp>
      <p:sp>
        <p:nvSpPr>
          <p:cNvPr id="3" name="Content Placeholder 2"/>
          <p:cNvSpPr>
            <a:spLocks noGrp="1"/>
          </p:cNvSpPr>
          <p:nvPr>
            <p:ph idx="1"/>
          </p:nvPr>
        </p:nvSpPr>
        <p:spPr>
          <a:xfrm>
            <a:off x="1371600" y="1600200"/>
            <a:ext cx="7315200" cy="4525963"/>
          </a:xfrm>
        </p:spPr>
        <p:txBody>
          <a:bodyPr/>
          <a:lstStyle/>
          <a:p>
            <a:pPr>
              <a:buFont typeface="Arial" pitchFamily="34" charset="0"/>
              <a:buChar char="•"/>
            </a:pPr>
            <a:r>
              <a:rPr lang="en-US" dirty="0" smtClean="0"/>
              <a:t>Real-world objects are a bundle of attributes.  To describe them we create a schema.  </a:t>
            </a:r>
          </a:p>
          <a:p>
            <a:pPr lvl="1">
              <a:buFont typeface="Arial" pitchFamily="34" charset="0"/>
              <a:buChar char="•"/>
            </a:pPr>
            <a:r>
              <a:rPr lang="en-US" dirty="0" smtClean="0"/>
              <a:t>Schema.org is developing schemas for many entities on the Web (e.g., pizza joints, computer parts)</a:t>
            </a:r>
          </a:p>
          <a:p>
            <a:pPr>
              <a:buFont typeface="Arial" pitchFamily="34" charset="0"/>
              <a:buChar char="•"/>
            </a:pPr>
            <a:r>
              <a:rPr lang="en-US" dirty="0" smtClean="0"/>
              <a:t>We also often want to describe information resources.  For those we develop metadata</a:t>
            </a:r>
            <a:endParaRPr lang="en-US" dirty="0"/>
          </a:p>
        </p:txBody>
      </p:sp>
      <p:sp>
        <p:nvSpPr>
          <p:cNvPr id="4" name="Footer Placeholder 3"/>
          <p:cNvSpPr>
            <a:spLocks noGrp="1"/>
          </p:cNvSpPr>
          <p:nvPr>
            <p:ph type="ftr" sz="quarter" idx="10"/>
          </p:nvPr>
        </p:nvSpPr>
        <p:spPr/>
        <p:txBody>
          <a:bodyPr/>
          <a:lstStyle/>
          <a:p>
            <a:pPr>
              <a:defRPr/>
            </a:pPr>
            <a:r>
              <a:rPr lang="fr-FR" smtClean="0"/>
              <a:t>CC 2007, 2011 attribution - R.B. Allen</a:t>
            </a: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E5E5FF"/>
        </a:lt1>
        <a:dk2>
          <a:srgbClr val="000000"/>
        </a:dk2>
        <a:lt2>
          <a:srgbClr val="808080"/>
        </a:lt2>
        <a:accent1>
          <a:srgbClr val="BBE0E3"/>
        </a:accent1>
        <a:accent2>
          <a:srgbClr val="333399"/>
        </a:accent2>
        <a:accent3>
          <a:srgbClr val="F0F0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D3C5"/>
        </a:lt1>
        <a:dk2>
          <a:srgbClr val="000000"/>
        </a:dk2>
        <a:lt2>
          <a:srgbClr val="808080"/>
        </a:lt2>
        <a:accent1>
          <a:srgbClr val="BBE0E3"/>
        </a:accent1>
        <a:accent2>
          <a:srgbClr val="333399"/>
        </a:accent2>
        <a:accent3>
          <a:srgbClr val="FFE6D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DCB9"/>
        </a:lt1>
        <a:dk2>
          <a:srgbClr val="000000"/>
        </a:dk2>
        <a:lt2>
          <a:srgbClr val="808080"/>
        </a:lt2>
        <a:accent1>
          <a:srgbClr val="BBE0E3"/>
        </a:accent1>
        <a:accent2>
          <a:srgbClr val="333399"/>
        </a:accent2>
        <a:accent3>
          <a:srgbClr val="FFEBD9"/>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SS">
  <a:themeElements>
    <a:clrScheme name="IS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S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lnDef>
  </a:objectDefaults>
  <a:extraClrSchemeLst>
    <a:extraClrScheme>
      <a:clrScheme name="IS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S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S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S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S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S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S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S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S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S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S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SS 13">
        <a:dk1>
          <a:srgbClr val="000000"/>
        </a:dk1>
        <a:lt1>
          <a:srgbClr val="E5E5FF"/>
        </a:lt1>
        <a:dk2>
          <a:srgbClr val="000000"/>
        </a:dk2>
        <a:lt2>
          <a:srgbClr val="808080"/>
        </a:lt2>
        <a:accent1>
          <a:srgbClr val="BBE0E3"/>
        </a:accent1>
        <a:accent2>
          <a:srgbClr val="333399"/>
        </a:accent2>
        <a:accent3>
          <a:srgbClr val="F0F0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S 14">
        <a:dk1>
          <a:srgbClr val="000000"/>
        </a:dk1>
        <a:lt1>
          <a:srgbClr val="FFD3C5"/>
        </a:lt1>
        <a:dk2>
          <a:srgbClr val="000000"/>
        </a:dk2>
        <a:lt2>
          <a:srgbClr val="808080"/>
        </a:lt2>
        <a:accent1>
          <a:srgbClr val="BBE0E3"/>
        </a:accent1>
        <a:accent2>
          <a:srgbClr val="333399"/>
        </a:accent2>
        <a:accent3>
          <a:srgbClr val="FFE6D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S 15">
        <a:dk1>
          <a:srgbClr val="000000"/>
        </a:dk1>
        <a:lt1>
          <a:srgbClr val="FFDCB9"/>
        </a:lt1>
        <a:dk2>
          <a:srgbClr val="000000"/>
        </a:dk2>
        <a:lt2>
          <a:srgbClr val="808080"/>
        </a:lt2>
        <a:accent1>
          <a:srgbClr val="BBE0E3"/>
        </a:accent1>
        <a:accent2>
          <a:srgbClr val="333399"/>
        </a:accent2>
        <a:accent3>
          <a:srgbClr val="FFEBD9"/>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TotalTime>
  <Words>1210</Words>
  <Application>Microsoft Office PowerPoint</Application>
  <PresentationFormat>On-screen Show (4:3)</PresentationFormat>
  <Paragraphs>149</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Default Design</vt:lpstr>
      <vt:lpstr>ISS</vt:lpstr>
      <vt:lpstr>Slide 1</vt:lpstr>
      <vt:lpstr>Representations</vt:lpstr>
      <vt:lpstr>Aristotelian  Categories</vt:lpstr>
      <vt:lpstr>Aristotle vs. Plato</vt:lpstr>
      <vt:lpstr>Prototypes</vt:lpstr>
      <vt:lpstr>How do we assign data to Categories?</vt:lpstr>
      <vt:lpstr>Other Models  for Categories</vt:lpstr>
      <vt:lpstr>Categories and  Information Systems</vt:lpstr>
      <vt:lpstr>Data Schema and  Metadata</vt:lpstr>
      <vt:lpstr>Metadata Systems</vt:lpstr>
      <vt:lpstr>Authority Files and  Application Profiles</vt:lpstr>
      <vt:lpstr>Classification System</vt:lpstr>
      <vt:lpstr>Controlled Vocabularies</vt:lpstr>
      <vt:lpstr>Thesaurus</vt:lpstr>
      <vt:lpstr>Ontologies</vt:lpstr>
      <vt:lpstr>Data Models</vt:lpstr>
      <vt:lpstr>Entity-Relationship (ER) Data Model</vt:lpstr>
      <vt:lpstr>Relational Data Model</vt:lpstr>
      <vt:lpstr>More on the Relational  Data Model</vt:lpstr>
      <vt:lpstr>Databases and  Information Systems</vt:lpstr>
      <vt:lpstr>Neural Network  Representations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rba</cp:lastModifiedBy>
  <cp:revision>41</cp:revision>
  <cp:lastPrinted>1601-01-01T00:00:00Z</cp:lastPrinted>
  <dcterms:created xsi:type="dcterms:W3CDTF">1601-01-01T00:00:00Z</dcterms:created>
  <dcterms:modified xsi:type="dcterms:W3CDTF">2013-01-28T16:48:31Z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