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6"/>
  </p:notesMasterIdLst>
  <p:sldIdLst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1" autoAdjust="0"/>
    <p:restoredTop sz="94602" autoAdjust="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4"/>
    </p:cViewPr>
  </p:sorterViewPr>
  <p:notesViewPr>
    <p:cSldViewPr>
      <p:cViewPr varScale="1">
        <p:scale>
          <a:sx n="58" d="100"/>
          <a:sy n="58" d="100"/>
        </p:scale>
        <p:origin x="-1368" y="-84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F30A941-E256-454B-B0EB-D333236A7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C2C0EB-2732-49BF-90B2-B129E334CF87}" type="slidenum">
              <a:rPr lang="en-US"/>
              <a:pPr/>
              <a:t>10</a:t>
            </a:fld>
            <a:endParaRPr lang="en-US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48" tIns="0" rIns="19048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3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48" tIns="0" rIns="19048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3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4404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0" tIns="44446" rIns="90480" bIns="44446"/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62A672-E524-46AA-A5E6-E0A76C6307FB}" type="slidenum">
              <a:rPr lang="en-US"/>
              <a:pPr/>
              <a:t>11</a:t>
            </a:fld>
            <a:endParaRPr lang="en-US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48" tIns="0" rIns="19048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3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48" tIns="0" rIns="19048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3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46091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0" tIns="44446" rIns="90480" bIns="44446"/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9237C1-2C0A-447A-8673-4639472910D4}" type="slidenum">
              <a:rPr lang="en-US"/>
              <a:pPr/>
              <a:t>12</a:t>
            </a:fld>
            <a:endParaRPr lang="en-US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48" tIns="0" rIns="19048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3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48" tIns="0" rIns="19048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3</a:t>
            </a: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4813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0" tIns="44446" rIns="90480" bIns="44446"/>
          <a:lstStyle/>
          <a:p>
            <a:pPr eaLnBrk="0" hangingPunct="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61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36957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524000"/>
            <a:ext cx="36957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524000"/>
            <a:ext cx="7543800" cy="48768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* Click to edit Master text styles</a:t>
            </a:r>
          </a:p>
          <a:p>
            <a:pPr lvl="1"/>
            <a:r>
              <a:rPr lang="en-US" smtClean="0"/>
              <a:t>* Second level</a:t>
            </a:r>
          </a:p>
          <a:p>
            <a:pPr lvl="2"/>
            <a:r>
              <a:rPr lang="en-US" smtClean="0"/>
              <a:t>* Third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613525"/>
            <a:ext cx="510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  <p:pic>
        <p:nvPicPr>
          <p:cNvPr id="1028" name="Picture 7" descr="ISSbann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838200"/>
            <a:ext cx="6477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419600" y="533400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</a:rPr>
              <a:t>Title Here</a:t>
            </a:r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 flipV="1">
            <a:off x="838200" y="7620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838200" y="762000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5" name="Oval 11"/>
          <p:cNvSpPr>
            <a:spLocks noChangeArrowheads="1"/>
          </p:cNvSpPr>
          <p:nvPr userDrawn="1"/>
        </p:nvSpPr>
        <p:spPr bwMode="auto">
          <a:xfrm>
            <a:off x="1066800" y="228600"/>
            <a:ext cx="7467600" cy="11430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1828800" y="457200"/>
            <a:ext cx="594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sz="2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613525"/>
            <a:ext cx="510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  <p:pic>
        <p:nvPicPr>
          <p:cNvPr id="2051" name="Picture 3" descr="ISSbann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838200"/>
            <a:ext cx="6477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4" name="Line 4"/>
          <p:cNvSpPr>
            <a:spLocks noChangeShapeType="1"/>
          </p:cNvSpPr>
          <p:nvPr/>
        </p:nvSpPr>
        <p:spPr bwMode="auto">
          <a:xfrm flipV="1">
            <a:off x="881063" y="746125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7045" name="Line 5"/>
          <p:cNvSpPr>
            <a:spLocks noChangeShapeType="1"/>
          </p:cNvSpPr>
          <p:nvPr/>
        </p:nvSpPr>
        <p:spPr bwMode="auto">
          <a:xfrm flipV="1">
            <a:off x="838200" y="762000"/>
            <a:ext cx="7239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1828800" y="457200"/>
            <a:ext cx="594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sz="2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7047" name="AutoShape 7"/>
          <p:cNvSpPr>
            <a:spLocks noChangeArrowheads="1"/>
          </p:cNvSpPr>
          <p:nvPr/>
        </p:nvSpPr>
        <p:spPr bwMode="auto">
          <a:xfrm>
            <a:off x="1562100" y="158750"/>
            <a:ext cx="6680200" cy="12065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2056" name="Picture 9" descr="ISSbann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838200"/>
            <a:ext cx="6477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1" name="Line 11"/>
          <p:cNvSpPr>
            <a:spLocks noChangeShapeType="1"/>
          </p:cNvSpPr>
          <p:nvPr userDrawn="1"/>
        </p:nvSpPr>
        <p:spPr bwMode="auto">
          <a:xfrm flipV="1">
            <a:off x="838200" y="7620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7054" name="Text Box 14"/>
          <p:cNvSpPr txBox="1">
            <a:spLocks noChangeArrowheads="1"/>
          </p:cNvSpPr>
          <p:nvPr userDrawn="1"/>
        </p:nvSpPr>
        <p:spPr bwMode="auto">
          <a:xfrm>
            <a:off x="1828800" y="457200"/>
            <a:ext cx="594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sz="2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752600" y="381000"/>
            <a:ext cx="563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133600" y="4572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981200" y="609600"/>
            <a:ext cx="541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          </a:t>
            </a:r>
            <a:r>
              <a:rPr lang="en-US" sz="3200"/>
              <a:t>Tasks and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28600"/>
            <a:ext cx="7315200" cy="8763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/>
              <a:t>Precision and Recall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1524000" y="1905000"/>
            <a:ext cx="67056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 flipV="1">
            <a:off x="1524000" y="2667000"/>
            <a:ext cx="678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1524000" y="3505200"/>
            <a:ext cx="678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3352800" y="19812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5562600" y="19812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3886200" y="2133600"/>
            <a:ext cx="12652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Relevant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5638800" y="2133600"/>
            <a:ext cx="17986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Not Relevant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1752600" y="2819400"/>
            <a:ext cx="13668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Retrieved</a:t>
            </a: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1524000" y="3657600"/>
            <a:ext cx="19002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Not Retrieved</a:t>
            </a: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4343400" y="2819400"/>
            <a:ext cx="5730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Hit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5791200" y="2895600"/>
            <a:ext cx="16811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False Alarm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3962400" y="3657600"/>
            <a:ext cx="914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Miss</a:t>
            </a: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5562600" y="3657600"/>
            <a:ext cx="23383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Correct Rejection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28600"/>
            <a:ext cx="7315200" cy="8763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/>
              <a:t>Precision and Recall (Cont’d)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2743200" y="3733800"/>
            <a:ext cx="3190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a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752600" y="4038600"/>
            <a:ext cx="2100263" cy="720725"/>
            <a:chOff x="1094" y="3338"/>
            <a:chExt cx="1323" cy="454"/>
          </a:xfrm>
        </p:grpSpPr>
        <p:sp>
          <p:nvSpPr>
            <p:cNvPr id="45065" name="Text Box 9"/>
            <p:cNvSpPr txBox="1">
              <a:spLocks noChangeArrowheads="1"/>
            </p:cNvSpPr>
            <p:nvPr/>
          </p:nvSpPr>
          <p:spPr bwMode="auto">
            <a:xfrm>
              <a:off x="1094" y="3338"/>
              <a:ext cx="1323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Times New Roman" pitchFamily="18" charset="0"/>
                </a:rPr>
                <a:t>P = --------------</a:t>
              </a:r>
            </a:p>
          </p:txBody>
        </p:sp>
        <p:sp>
          <p:nvSpPr>
            <p:cNvPr id="45066" name="Text Box 10"/>
            <p:cNvSpPr txBox="1">
              <a:spLocks noChangeArrowheads="1"/>
            </p:cNvSpPr>
            <p:nvPr/>
          </p:nvSpPr>
          <p:spPr bwMode="auto">
            <a:xfrm>
              <a:off x="1680" y="3504"/>
              <a:ext cx="533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Times New Roman" pitchFamily="18" charset="0"/>
                </a:rPr>
                <a:t>(a+b)</a:t>
              </a:r>
            </a:p>
          </p:txBody>
        </p:sp>
      </p:grp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5334000" y="4038600"/>
            <a:ext cx="2133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R = --------------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6400800" y="3657600"/>
            <a:ext cx="3190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a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6172200" y="43434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(a+c)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524000" y="1447800"/>
            <a:ext cx="5943600" cy="2325688"/>
            <a:chOff x="960" y="1248"/>
            <a:chExt cx="3744" cy="1707"/>
          </a:xfrm>
        </p:grpSpPr>
        <p:sp>
          <p:nvSpPr>
            <p:cNvPr id="45071" name="Rectangle 15"/>
            <p:cNvSpPr>
              <a:spLocks noChangeArrowheads="1"/>
            </p:cNvSpPr>
            <p:nvPr/>
          </p:nvSpPr>
          <p:spPr bwMode="auto">
            <a:xfrm>
              <a:off x="960" y="1248"/>
              <a:ext cx="3744" cy="14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2" name="Line 16"/>
            <p:cNvSpPr>
              <a:spLocks noChangeShapeType="1"/>
            </p:cNvSpPr>
            <p:nvPr/>
          </p:nvSpPr>
          <p:spPr bwMode="auto">
            <a:xfrm flipV="1">
              <a:off x="960" y="1680"/>
              <a:ext cx="37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3" name="Line 17"/>
            <p:cNvSpPr>
              <a:spLocks noChangeShapeType="1"/>
            </p:cNvSpPr>
            <p:nvPr/>
          </p:nvSpPr>
          <p:spPr bwMode="auto">
            <a:xfrm>
              <a:off x="960" y="2208"/>
              <a:ext cx="37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4" name="Line 18"/>
            <p:cNvSpPr>
              <a:spLocks noChangeShapeType="1"/>
            </p:cNvSpPr>
            <p:nvPr/>
          </p:nvSpPr>
          <p:spPr bwMode="auto">
            <a:xfrm>
              <a:off x="2112" y="1248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5" name="Line 19"/>
            <p:cNvSpPr>
              <a:spLocks noChangeShapeType="1"/>
            </p:cNvSpPr>
            <p:nvPr/>
          </p:nvSpPr>
          <p:spPr bwMode="auto">
            <a:xfrm>
              <a:off x="3504" y="1248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6" name="Text Box 20"/>
            <p:cNvSpPr txBox="1">
              <a:spLocks noChangeArrowheads="1"/>
            </p:cNvSpPr>
            <p:nvPr/>
          </p:nvSpPr>
          <p:spPr bwMode="auto">
            <a:xfrm>
              <a:off x="2448" y="1344"/>
              <a:ext cx="797" cy="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Times New Roman" pitchFamily="18" charset="0"/>
                </a:rPr>
                <a:t>Relevant</a:t>
              </a:r>
            </a:p>
          </p:txBody>
        </p:sp>
        <p:sp>
          <p:nvSpPr>
            <p:cNvPr id="45077" name="Text Box 21"/>
            <p:cNvSpPr txBox="1">
              <a:spLocks noChangeArrowheads="1"/>
            </p:cNvSpPr>
            <p:nvPr/>
          </p:nvSpPr>
          <p:spPr bwMode="auto">
            <a:xfrm>
              <a:off x="3552" y="1344"/>
              <a:ext cx="1133" cy="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Times New Roman" pitchFamily="18" charset="0"/>
                </a:rPr>
                <a:t>Not Relevant</a:t>
              </a:r>
            </a:p>
          </p:txBody>
        </p:sp>
        <p:sp>
          <p:nvSpPr>
            <p:cNvPr id="45078" name="Text Box 22"/>
            <p:cNvSpPr txBox="1">
              <a:spLocks noChangeArrowheads="1"/>
            </p:cNvSpPr>
            <p:nvPr/>
          </p:nvSpPr>
          <p:spPr bwMode="auto">
            <a:xfrm>
              <a:off x="1104" y="1776"/>
              <a:ext cx="861" cy="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Times New Roman" pitchFamily="18" charset="0"/>
                </a:rPr>
                <a:t>Retrieved</a:t>
              </a:r>
            </a:p>
          </p:txBody>
        </p:sp>
        <p:sp>
          <p:nvSpPr>
            <p:cNvPr id="45079" name="Text Box 23"/>
            <p:cNvSpPr txBox="1">
              <a:spLocks noChangeArrowheads="1"/>
            </p:cNvSpPr>
            <p:nvPr/>
          </p:nvSpPr>
          <p:spPr bwMode="auto">
            <a:xfrm>
              <a:off x="960" y="2304"/>
              <a:ext cx="1197" cy="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Times New Roman" pitchFamily="18" charset="0"/>
                </a:rPr>
                <a:t>Not Retrieved</a:t>
              </a:r>
            </a:p>
          </p:txBody>
        </p:sp>
        <p:sp>
          <p:nvSpPr>
            <p:cNvPr id="45080" name="Text Box 24"/>
            <p:cNvSpPr txBox="1">
              <a:spLocks noChangeArrowheads="1"/>
            </p:cNvSpPr>
            <p:nvPr/>
          </p:nvSpPr>
          <p:spPr bwMode="auto">
            <a:xfrm>
              <a:off x="2736" y="1776"/>
              <a:ext cx="201" cy="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45081" name="Text Box 25"/>
            <p:cNvSpPr txBox="1">
              <a:spLocks noChangeArrowheads="1"/>
            </p:cNvSpPr>
            <p:nvPr/>
          </p:nvSpPr>
          <p:spPr bwMode="auto">
            <a:xfrm>
              <a:off x="4080" y="1824"/>
              <a:ext cx="212" cy="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45082" name="Text Box 26"/>
            <p:cNvSpPr txBox="1">
              <a:spLocks noChangeArrowheads="1"/>
            </p:cNvSpPr>
            <p:nvPr/>
          </p:nvSpPr>
          <p:spPr bwMode="auto">
            <a:xfrm>
              <a:off x="2736" y="2351"/>
              <a:ext cx="201" cy="6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400">
                  <a:latin typeface="Times New Roman" pitchFamily="18" charset="0"/>
                </a:rPr>
                <a:t>c	</a:t>
              </a:r>
            </a:p>
          </p:txBody>
        </p:sp>
        <p:sp>
          <p:nvSpPr>
            <p:cNvPr id="45083" name="Text Box 27"/>
            <p:cNvSpPr txBox="1">
              <a:spLocks noChangeArrowheads="1"/>
            </p:cNvSpPr>
            <p:nvPr/>
          </p:nvSpPr>
          <p:spPr bwMode="auto">
            <a:xfrm>
              <a:off x="4032" y="2351"/>
              <a:ext cx="212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1752600" y="5334000"/>
            <a:ext cx="21002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P = --------------</a:t>
            </a:r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2133600" y="5638800"/>
            <a:ext cx="26320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Hits + False Alarms</a:t>
            </a:r>
          </a:p>
        </p:txBody>
      </p:sp>
      <p:sp>
        <p:nvSpPr>
          <p:cNvPr id="45086" name="Text Box 30"/>
          <p:cNvSpPr txBox="1">
            <a:spLocks noChangeArrowheads="1"/>
          </p:cNvSpPr>
          <p:nvPr/>
        </p:nvSpPr>
        <p:spPr bwMode="auto">
          <a:xfrm>
            <a:off x="2590800" y="5029200"/>
            <a:ext cx="692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Hits</a:t>
            </a:r>
          </a:p>
        </p:txBody>
      </p:sp>
      <p:sp>
        <p:nvSpPr>
          <p:cNvPr id="45087" name="Text Box 31"/>
          <p:cNvSpPr txBox="1">
            <a:spLocks noChangeArrowheads="1"/>
          </p:cNvSpPr>
          <p:nvPr/>
        </p:nvSpPr>
        <p:spPr bwMode="auto">
          <a:xfrm>
            <a:off x="5562600" y="5410200"/>
            <a:ext cx="2133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R = --------------</a:t>
            </a:r>
          </a:p>
        </p:txBody>
      </p:sp>
      <p:sp>
        <p:nvSpPr>
          <p:cNvPr id="45088" name="Text Box 32"/>
          <p:cNvSpPr txBox="1">
            <a:spLocks noChangeArrowheads="1"/>
          </p:cNvSpPr>
          <p:nvPr/>
        </p:nvSpPr>
        <p:spPr bwMode="auto">
          <a:xfrm>
            <a:off x="6400800" y="5029200"/>
            <a:ext cx="768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Hits</a:t>
            </a:r>
          </a:p>
        </p:txBody>
      </p:sp>
      <p:sp>
        <p:nvSpPr>
          <p:cNvPr id="45089" name="Text Box 33"/>
          <p:cNvSpPr txBox="1">
            <a:spLocks noChangeArrowheads="1"/>
          </p:cNvSpPr>
          <p:nvPr/>
        </p:nvSpPr>
        <p:spPr bwMode="auto">
          <a:xfrm>
            <a:off x="6019800" y="5715000"/>
            <a:ext cx="19399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Hits + Misses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315200" cy="8763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/>
              <a:t>Precision and Recall (Cont’d)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1447800" y="1981200"/>
            <a:ext cx="59436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 flipV="1">
            <a:off x="1524000" y="2667000"/>
            <a:ext cx="6934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1447800" y="3429000"/>
            <a:ext cx="6934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3352800" y="19812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5562600" y="19812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3886200" y="2133600"/>
            <a:ext cx="12652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Relevant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5638800" y="2133600"/>
            <a:ext cx="17986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Not Relevant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1752600" y="2819400"/>
            <a:ext cx="13668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Retrieved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1524000" y="3657600"/>
            <a:ext cx="19002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Not Retrieved</a:t>
            </a: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4343400" y="2819400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6477000" y="2895600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6</a:t>
            </a: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4343400" y="3733800"/>
            <a:ext cx="319088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1	</a:t>
            </a:r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1736725" y="5299075"/>
            <a:ext cx="32162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P = --------------  = 0.4</a:t>
            </a:r>
          </a:p>
        </p:txBody>
      </p:sp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2743200" y="5105400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2667000" y="5562600"/>
            <a:ext cx="863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(4+6)</a:t>
            </a: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5241925" y="5299075"/>
            <a:ext cx="36734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R = -------------- = 0.8</a:t>
            </a:r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6400800" y="5029200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6248400" y="5562600"/>
            <a:ext cx="863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(4+1)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6400800" y="3733800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89</a:t>
            </a: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7924800" y="3733800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90</a:t>
            </a: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7924800" y="2895600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10</a:t>
            </a:r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4114800" y="4495800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5</a:t>
            </a:r>
          </a:p>
        </p:txBody>
      </p:sp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6324600" y="4495800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95</a:t>
            </a:r>
          </a:p>
        </p:txBody>
      </p:sp>
      <p:sp>
        <p:nvSpPr>
          <p:cNvPr id="47134" name="Text Box 30"/>
          <p:cNvSpPr txBox="1">
            <a:spLocks noChangeArrowheads="1"/>
          </p:cNvSpPr>
          <p:nvPr/>
        </p:nvSpPr>
        <p:spPr bwMode="auto">
          <a:xfrm>
            <a:off x="7696200" y="4495800"/>
            <a:ext cx="641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100</a:t>
            </a:r>
          </a:p>
        </p:txBody>
      </p:sp>
      <p:sp>
        <p:nvSpPr>
          <p:cNvPr id="47135" name="Line 31"/>
          <p:cNvSpPr>
            <a:spLocks noChangeShapeType="1"/>
          </p:cNvSpPr>
          <p:nvPr/>
        </p:nvSpPr>
        <p:spPr bwMode="auto">
          <a:xfrm>
            <a:off x="7391400" y="419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6" name="Line 32"/>
          <p:cNvSpPr>
            <a:spLocks noChangeShapeType="1"/>
          </p:cNvSpPr>
          <p:nvPr/>
        </p:nvSpPr>
        <p:spPr bwMode="auto">
          <a:xfrm>
            <a:off x="7315200" y="43434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/>
              <a:t>Decision Support Systems (DSS)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772400" cy="4876800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sz="2800"/>
              <a:t>Typically, a DSS is provides a set analysis tools to model a complex scenario such as financial projections or environmental impact.</a:t>
            </a:r>
          </a:p>
          <a:p>
            <a:pPr>
              <a:buFontTx/>
              <a:buChar char="•"/>
            </a:pPr>
            <a:endParaRPr lang="en-US"/>
          </a:p>
        </p:txBody>
      </p:sp>
      <p:pic>
        <p:nvPicPr>
          <p:cNvPr id="20484" name="Picture 4" descr="ecologyD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971800"/>
            <a:ext cx="4325938" cy="3260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/>
              <a:t>Group Decision Support Systems </a:t>
            </a:r>
            <a:br>
              <a:rPr lang="en-US" sz="2800"/>
            </a:br>
            <a:r>
              <a:rPr lang="en-US" sz="2800"/>
              <a:t>(GDSS)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3152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/>
              <a:t>Group decisions support systems can be though of a multi-user DSS systems though they may emphasize support of group discussion and interaction more than providing complex analysis tools.</a:t>
            </a:r>
          </a:p>
          <a:p>
            <a:pPr>
              <a:buFontTx/>
              <a:buChar char="•"/>
            </a:pPr>
            <a:r>
              <a:rPr lang="en-US"/>
              <a:t>Group interaction might range from brainstorming to Delphi Analysis.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/>
              <a:t>Making Decisions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4676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/>
              <a:t>In the simple </a:t>
            </a:r>
            <a:r>
              <a:rPr lang="en-US" i="1"/>
              <a:t>Look-Decide-Do</a:t>
            </a:r>
            <a:r>
              <a:rPr lang="en-US"/>
              <a:t> Model, once information has been collected, we move to making a decision.</a:t>
            </a:r>
          </a:p>
          <a:p>
            <a:pPr>
              <a:buFontTx/>
              <a:buChar char="•"/>
            </a:pPr>
            <a:r>
              <a:rPr lang="en-US"/>
              <a:t>Decision making can involve either informal or formal methods.</a:t>
            </a:r>
          </a:p>
          <a:p>
            <a:pPr>
              <a:buFontTx/>
              <a:buChar char="•"/>
            </a:pPr>
            <a:r>
              <a:rPr lang="en-US"/>
              <a:t>A “gut reaction” would be informal</a:t>
            </a:r>
          </a:p>
          <a:p>
            <a:pPr>
              <a:buFontTx/>
              <a:buChar char="•"/>
            </a:pPr>
            <a:r>
              <a:rPr lang="en-US"/>
              <a:t>Following a Decision Tree would be a formal method.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Decision Trees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H="1">
            <a:off x="6248400" y="20574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810000" y="1600200"/>
            <a:ext cx="2667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Minimum systolic blood pressure &gt; 93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3962400" y="4343400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yes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7696200" y="2209800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no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flipH="1">
            <a:off x="5334000" y="30480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 flipH="1">
            <a:off x="4343400" y="41910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6096000" y="30480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5105400" y="4191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7010400" y="2057400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5943600" y="2133600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yes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4876800" y="3276600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yes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5638800" y="4343400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no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6629400" y="3124200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no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3886200" y="2895600"/>
            <a:ext cx="144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Age &gt; 62.5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2057400" y="3810000"/>
            <a:ext cx="3124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Sinus Tachycardia Present</a:t>
            </a:r>
          </a:p>
        </p:txBody>
      </p: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3733800" y="5105400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LOW</a:t>
            </a: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7848600" y="3124200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LOW</a:t>
            </a:r>
          </a:p>
        </p:txBody>
      </p:sp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6858000" y="3962400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HIGH</a:t>
            </a:r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5638800" y="5029200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HIGH</a:t>
            </a:r>
          </a:p>
        </p:txBody>
      </p:sp>
      <p:sp>
        <p:nvSpPr>
          <p:cNvPr id="52250" name="Text Box 26"/>
          <p:cNvSpPr txBox="1">
            <a:spLocks noChangeArrowheads="1"/>
          </p:cNvSpPr>
          <p:nvPr/>
        </p:nvSpPr>
        <p:spPr bwMode="auto">
          <a:xfrm>
            <a:off x="1676400" y="5638800"/>
            <a:ext cx="6553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Rules for determining whether a patient has high risk for a heart attack.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/>
              <a:t>Game Theory for </a:t>
            </a:r>
            <a:br>
              <a:rPr lang="en-US" sz="2800"/>
            </a:br>
            <a:r>
              <a:rPr lang="en-US" sz="2800"/>
              <a:t>Multi-person Decisions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8153400" cy="5105400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sz="2000"/>
              <a:t>Game Theory describes how a person might make evaluate alternatives in a multi-person task.  Players may have different payoffs.</a:t>
            </a:r>
          </a:p>
          <a:p>
            <a:pPr>
              <a:buFontTx/>
              <a:buChar char="•"/>
            </a:pPr>
            <a:r>
              <a:rPr lang="en-US" sz="2000"/>
              <a:t>The Prisoner’s Dilemma is a famous example. There are two prisoners who committed a  crime together. They can go free (+3) if neither  confesses, but if one confesses and the other doesn’t they may get different penalties (-5/-1).  What will they do?</a:t>
            </a:r>
          </a:p>
          <a:p>
            <a:pPr>
              <a:buFontTx/>
              <a:buChar char="•"/>
            </a:pPr>
            <a:endParaRPr lang="en-US" sz="2400"/>
          </a:p>
          <a:p>
            <a:endParaRPr lang="en-US"/>
          </a:p>
          <a:p>
            <a:pPr>
              <a:buFontTx/>
              <a:buChar char="•"/>
            </a:pP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828800" y="4038600"/>
            <a:ext cx="6019800" cy="2209800"/>
            <a:chOff x="1008" y="2112"/>
            <a:chExt cx="3792" cy="1392"/>
          </a:xfrm>
        </p:grpSpPr>
        <p:sp>
          <p:nvSpPr>
            <p:cNvPr id="21509" name="Line 5"/>
            <p:cNvSpPr>
              <a:spLocks noChangeShapeType="1"/>
            </p:cNvSpPr>
            <p:nvPr/>
          </p:nvSpPr>
          <p:spPr bwMode="auto">
            <a:xfrm flipV="1">
              <a:off x="1008" y="2592"/>
              <a:ext cx="37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10" name="Line 6"/>
            <p:cNvSpPr>
              <a:spLocks noChangeShapeType="1"/>
            </p:cNvSpPr>
            <p:nvPr/>
          </p:nvSpPr>
          <p:spPr bwMode="auto">
            <a:xfrm>
              <a:off x="1008" y="3024"/>
              <a:ext cx="37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 flipH="1">
              <a:off x="2448" y="2112"/>
              <a:ext cx="0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>
              <a:off x="3552" y="2112"/>
              <a:ext cx="0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3792" y="2208"/>
              <a:ext cx="72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Times New Roman" pitchFamily="18" charset="0"/>
                </a:rPr>
                <a:t>A Talks</a:t>
              </a:r>
            </a:p>
          </p:txBody>
        </p:sp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>
              <a:off x="1200" y="2688"/>
              <a:ext cx="97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Times New Roman" pitchFamily="18" charset="0"/>
                </a:rPr>
                <a:t>B Not Talk</a:t>
              </a:r>
            </a:p>
          </p:txBody>
        </p:sp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1296" y="3120"/>
              <a:ext cx="71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400">
                  <a:latin typeface="Times New Roman" pitchFamily="18" charset="0"/>
                </a:rPr>
                <a:t>B Talks</a:t>
              </a:r>
            </a:p>
          </p:txBody>
        </p:sp>
        <p:sp>
          <p:nvSpPr>
            <p:cNvPr id="21517" name="Text Box 13"/>
            <p:cNvSpPr txBox="1">
              <a:spLocks noChangeArrowheads="1"/>
            </p:cNvSpPr>
            <p:nvPr/>
          </p:nvSpPr>
          <p:spPr bwMode="auto">
            <a:xfrm>
              <a:off x="2592" y="2688"/>
              <a:ext cx="361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Times New Roman" pitchFamily="18" charset="0"/>
                </a:rPr>
                <a:t>5/5</a:t>
              </a:r>
            </a:p>
          </p:txBody>
        </p:sp>
        <p:sp>
          <p:nvSpPr>
            <p:cNvPr id="21518" name="Text Box 14"/>
            <p:cNvSpPr txBox="1">
              <a:spLocks noChangeArrowheads="1"/>
            </p:cNvSpPr>
            <p:nvPr/>
          </p:nvSpPr>
          <p:spPr bwMode="auto">
            <a:xfrm>
              <a:off x="4128" y="2736"/>
              <a:ext cx="425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Times New Roman" pitchFamily="18" charset="0"/>
                </a:rPr>
                <a:t>-1/5</a:t>
              </a:r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>
              <a:off x="2592" y="3120"/>
              <a:ext cx="57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400">
                  <a:latin typeface="Times New Roman" pitchFamily="18" charset="0"/>
                </a:rPr>
                <a:t>-5/-1</a:t>
              </a:r>
            </a:p>
          </p:txBody>
        </p:sp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>
              <a:off x="4032" y="3120"/>
              <a:ext cx="48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Times New Roman" pitchFamily="18" charset="0"/>
                </a:rPr>
                <a:t>-3/-3</a:t>
              </a:r>
            </a:p>
          </p:txBody>
        </p: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>
              <a:off x="2448" y="2112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>
              <a:off x="1008" y="2592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Line 20"/>
            <p:cNvSpPr>
              <a:spLocks noChangeShapeType="1"/>
            </p:cNvSpPr>
            <p:nvPr/>
          </p:nvSpPr>
          <p:spPr bwMode="auto">
            <a:xfrm>
              <a:off x="1008" y="3504"/>
              <a:ext cx="37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Line 21"/>
            <p:cNvSpPr>
              <a:spLocks noChangeShapeType="1"/>
            </p:cNvSpPr>
            <p:nvPr/>
          </p:nvSpPr>
          <p:spPr bwMode="auto">
            <a:xfrm>
              <a:off x="4800" y="2112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Text Box 22"/>
            <p:cNvSpPr txBox="1">
              <a:spLocks noChangeArrowheads="1"/>
            </p:cNvSpPr>
            <p:nvPr/>
          </p:nvSpPr>
          <p:spPr bwMode="auto">
            <a:xfrm>
              <a:off x="2544" y="2208"/>
              <a:ext cx="99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Times New Roman" pitchFamily="18" charset="0"/>
                </a:rPr>
                <a:t>A Not Talk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/>
              <a:t>Problem Solving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8001000" cy="4876800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/>
              <a:t>Find a course of action to accomplish a goal.</a:t>
            </a:r>
          </a:p>
          <a:p>
            <a:pPr>
              <a:buFontTx/>
              <a:buChar char="•"/>
            </a:pPr>
            <a:r>
              <a:rPr lang="en-US"/>
              <a:t>There are different level of problem solving </a:t>
            </a:r>
          </a:p>
          <a:p>
            <a:pPr lvl="1">
              <a:buFontTx/>
              <a:buChar char="–"/>
            </a:pPr>
            <a:r>
              <a:rPr lang="en-US"/>
              <a:t>Relatively simple problems, such as arithmetic  can be decomposed into part each of which can be easily solved.</a:t>
            </a:r>
          </a:p>
          <a:p>
            <a:pPr lvl="1">
              <a:buFontTx/>
              <a:buChar char="–"/>
            </a:pPr>
            <a:r>
              <a:rPr lang="en-US"/>
              <a:t>More complex problems ma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Planning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848600" cy="4876800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sz="2800"/>
              <a:t>Two levels of planning</a:t>
            </a:r>
          </a:p>
          <a:p>
            <a:pPr lvl="1">
              <a:buFontTx/>
              <a:buChar char="–"/>
            </a:pPr>
            <a:r>
              <a:rPr lang="en-US" sz="2400"/>
              <a:t>Strategic planning</a:t>
            </a:r>
          </a:p>
          <a:p>
            <a:pPr lvl="1">
              <a:buFontTx/>
              <a:buChar char="–"/>
            </a:pPr>
            <a:r>
              <a:rPr lang="en-US" sz="2400"/>
              <a:t>Scheduling </a:t>
            </a:r>
          </a:p>
          <a:p>
            <a:pPr>
              <a:buFontTx/>
              <a:buChar char="•"/>
            </a:pPr>
            <a:r>
              <a:rPr lang="en-US" sz="2800"/>
              <a:t>Incorporating uncertainty in planning</a:t>
            </a:r>
          </a:p>
          <a:p>
            <a:pPr>
              <a:buFontTx/>
              <a:buChar char="•"/>
            </a:pPr>
            <a:r>
              <a:rPr lang="en-US" sz="2800"/>
              <a:t>Even with careful planning there can be unexpected events and failures.  In those cases, we can use:</a:t>
            </a:r>
          </a:p>
          <a:p>
            <a:pPr lvl="1">
              <a:buFontTx/>
              <a:buChar char="–"/>
            </a:pPr>
            <a:r>
              <a:rPr lang="en-US" sz="2400"/>
              <a:t>Bricolage and Improvisation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457200"/>
            <a:ext cx="63246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/>
              <a:t>Using Information in Tasks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772400" cy="4876800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/>
              <a:t>Information is integral to completing tasks.   The simplest model is to:  </a:t>
            </a:r>
          </a:p>
          <a:p>
            <a:pPr lvl="1">
              <a:buFontTx/>
              <a:buChar char="–"/>
            </a:pPr>
            <a:r>
              <a:rPr lang="en-US"/>
              <a:t>Find relevant information</a:t>
            </a:r>
          </a:p>
          <a:p>
            <a:pPr lvl="1">
              <a:buFontTx/>
              <a:buChar char="–"/>
            </a:pPr>
            <a:r>
              <a:rPr lang="en-US"/>
              <a:t>Use that information to make a decision</a:t>
            </a:r>
          </a:p>
          <a:p>
            <a:pPr lvl="1">
              <a:buFontTx/>
              <a:buChar char="–"/>
            </a:pPr>
            <a:r>
              <a:rPr lang="en-US"/>
              <a:t>Implement that decision</a:t>
            </a:r>
          </a:p>
          <a:p>
            <a:pPr>
              <a:buFontTx/>
              <a:buChar char="•"/>
            </a:pPr>
            <a:r>
              <a:rPr lang="en-US"/>
              <a:t>We call this the “Look-Decide-Do Model”</a:t>
            </a:r>
          </a:p>
          <a:p>
            <a:pPr>
              <a:buFontTx/>
              <a:buChar char="•"/>
            </a:pP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State Machines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924800" cy="4876800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/>
              <a:t>Several formal models have been developed for describing processes.  The simplest of these are state machines.</a:t>
            </a:r>
          </a:p>
          <a:p>
            <a:pPr>
              <a:buFontTx/>
              <a:buChar char="•"/>
            </a:pPr>
            <a:r>
              <a:rPr lang="en-US"/>
              <a:t>These describe activities as a sequence of states.  In this representation, the activity must be in one of several states.</a:t>
            </a:r>
          </a:p>
          <a:p>
            <a:pPr>
              <a:buFontTx/>
              <a:buChar char="•"/>
            </a:pPr>
            <a:r>
              <a:rPr lang="en-US"/>
              <a:t>The state machine is describes the transitions between states.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System Analysis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772400" cy="4876800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sz="2800" dirty="0"/>
              <a:t>We want to better understand complex systems such as a large business.</a:t>
            </a:r>
          </a:p>
          <a:p>
            <a:pPr lvl="1">
              <a:buFontTx/>
              <a:buChar char="–"/>
            </a:pPr>
            <a:r>
              <a:rPr lang="en-US" sz="2400" dirty="0"/>
              <a:t>One principle is to follow the data flow.  This makes us emphasize the procedures.</a:t>
            </a:r>
          </a:p>
          <a:p>
            <a:pPr>
              <a:buFontTx/>
              <a:buChar char="•"/>
            </a:pPr>
            <a:r>
              <a:rPr lang="en-US" sz="2800" dirty="0"/>
              <a:t>In other cases, we may want to build a complex system for scratch.  In that case, we might use object-oriented design.  Object-Oriented design follows representations which are also embodied in the Object-Oriented Data Model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/>
              <a:t>Object-Oriented </a:t>
            </a:r>
            <a:br>
              <a:rPr lang="en-US" sz="3200"/>
            </a:br>
            <a:r>
              <a:rPr lang="en-US" sz="3200"/>
              <a:t>Data Model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5438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The OO model extends the ER model.  The Classes have: </a:t>
            </a:r>
          </a:p>
          <a:p>
            <a:pPr lvl="1">
              <a:buFontTx/>
              <a:buChar char="–"/>
            </a:pPr>
            <a:r>
              <a:rPr lang="en-US" dirty="0"/>
              <a:t>Methods </a:t>
            </a:r>
          </a:p>
          <a:p>
            <a:pPr lvl="2">
              <a:buFontTx/>
              <a:buChar char="•"/>
            </a:pPr>
            <a:r>
              <a:rPr lang="en-US" dirty="0"/>
              <a:t>Specific procedures associated with the data in a class.</a:t>
            </a:r>
          </a:p>
          <a:p>
            <a:pPr lvl="1">
              <a:buFontTx/>
              <a:buChar char="–"/>
            </a:pPr>
            <a:r>
              <a:rPr lang="en-US" dirty="0"/>
              <a:t>Inheritance</a:t>
            </a:r>
          </a:p>
          <a:p>
            <a:pPr lvl="2">
              <a:buFontTx/>
              <a:buChar char="•"/>
            </a:pPr>
            <a:r>
              <a:rPr lang="en-US" dirty="0"/>
              <a:t>There can be a hierarchy of classes and attributes and methods can be inherited.</a:t>
            </a:r>
          </a:p>
          <a:p>
            <a:endParaRPr lang="en-US" dirty="0"/>
          </a:p>
          <a:p>
            <a:pPr lvl="1">
              <a:buFontTx/>
              <a:buChar char="–"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/>
              <a:t>Unified Modeling Language </a:t>
            </a:r>
            <a:br>
              <a:rPr lang="en-US" sz="3200"/>
            </a:br>
            <a:r>
              <a:rPr lang="en-US" sz="3200"/>
              <a:t>(UML)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315200" cy="4525963"/>
          </a:xfrm>
          <a:ln/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UML combines several types of models for modeling different aspects of systems. 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dirty="0"/>
              <a:t>Sequence Diagrams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dirty="0"/>
              <a:t>Activity Diagrams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dirty="0"/>
              <a:t>Use Case Diagrams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dirty="0" err="1"/>
              <a:t>Statechart</a:t>
            </a:r>
            <a:r>
              <a:rPr lang="en-US" dirty="0"/>
              <a:t> Diagrams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Many applications including system analysis and object-oriented program development.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lvl="1">
              <a:lnSpc>
                <a:spcPct val="90000"/>
              </a:lnSpc>
              <a:buFontTx/>
              <a:buChar char="–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/>
              <a:t>Information in </a:t>
            </a:r>
            <a:br>
              <a:rPr lang="en-US" sz="3200"/>
            </a:br>
            <a:r>
              <a:rPr lang="en-US" sz="3200"/>
              <a:t>Problem Solving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1"/>
            <a:r>
              <a:rPr lang="en-US"/>
              <a:t> 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524000" y="1981200"/>
            <a:ext cx="6934200" cy="2381251"/>
            <a:chOff x="1200" y="1248"/>
            <a:chExt cx="4176" cy="1500"/>
          </a:xfrm>
        </p:grpSpPr>
        <p:sp>
          <p:nvSpPr>
            <p:cNvPr id="38916" name="Text Box 4"/>
            <p:cNvSpPr txBox="1">
              <a:spLocks noChangeArrowheads="1"/>
            </p:cNvSpPr>
            <p:nvPr/>
          </p:nvSpPr>
          <p:spPr bwMode="auto">
            <a:xfrm>
              <a:off x="1248" y="1296"/>
              <a:ext cx="115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Select Source</a:t>
              </a:r>
            </a:p>
          </p:txBody>
        </p:sp>
        <p:sp>
          <p:nvSpPr>
            <p:cNvPr id="38917" name="Text Box 5"/>
            <p:cNvSpPr txBox="1">
              <a:spLocks noChangeArrowheads="1"/>
            </p:cNvSpPr>
            <p:nvPr/>
          </p:nvSpPr>
          <p:spPr bwMode="auto">
            <a:xfrm>
              <a:off x="4032" y="2496"/>
              <a:ext cx="134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Examine Results</a:t>
              </a:r>
            </a:p>
          </p:txBody>
        </p:sp>
        <p:sp>
          <p:nvSpPr>
            <p:cNvPr id="38918" name="Text Box 6"/>
            <p:cNvSpPr txBox="1">
              <a:spLocks noChangeArrowheads="1"/>
            </p:cNvSpPr>
            <p:nvPr/>
          </p:nvSpPr>
          <p:spPr bwMode="auto">
            <a:xfrm>
              <a:off x="4080" y="1248"/>
              <a:ext cx="129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Articulate Problem</a:t>
              </a:r>
            </a:p>
          </p:txBody>
        </p:sp>
        <p:sp>
          <p:nvSpPr>
            <p:cNvPr id="38919" name="Text Box 7"/>
            <p:cNvSpPr txBox="1">
              <a:spLocks noChangeArrowheads="1"/>
            </p:cNvSpPr>
            <p:nvPr/>
          </p:nvSpPr>
          <p:spPr bwMode="auto">
            <a:xfrm>
              <a:off x="2448" y="1776"/>
              <a:ext cx="115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Define Problem</a:t>
              </a:r>
            </a:p>
          </p:txBody>
        </p:sp>
        <p:sp>
          <p:nvSpPr>
            <p:cNvPr id="38920" name="Text Box 8"/>
            <p:cNvSpPr txBox="1">
              <a:spLocks noChangeArrowheads="1"/>
            </p:cNvSpPr>
            <p:nvPr/>
          </p:nvSpPr>
          <p:spPr bwMode="auto">
            <a:xfrm>
              <a:off x="1200" y="2496"/>
              <a:ext cx="13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Extract Information</a:t>
              </a:r>
            </a:p>
          </p:txBody>
        </p:sp>
        <p:sp>
          <p:nvSpPr>
            <p:cNvPr id="38922" name="Line 10"/>
            <p:cNvSpPr>
              <a:spLocks noChangeShapeType="1"/>
            </p:cNvSpPr>
            <p:nvPr/>
          </p:nvSpPr>
          <p:spPr bwMode="auto">
            <a:xfrm>
              <a:off x="1776" y="1680"/>
              <a:ext cx="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23" name="Line 11"/>
            <p:cNvSpPr>
              <a:spLocks noChangeShapeType="1"/>
            </p:cNvSpPr>
            <p:nvPr/>
          </p:nvSpPr>
          <p:spPr bwMode="auto">
            <a:xfrm>
              <a:off x="2160" y="1536"/>
              <a:ext cx="28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24" name="Line 12"/>
            <p:cNvSpPr>
              <a:spLocks noChangeShapeType="1"/>
            </p:cNvSpPr>
            <p:nvPr/>
          </p:nvSpPr>
          <p:spPr bwMode="auto">
            <a:xfrm>
              <a:off x="2400" y="1392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25" name="Line 13"/>
            <p:cNvSpPr>
              <a:spLocks noChangeShapeType="1"/>
            </p:cNvSpPr>
            <p:nvPr/>
          </p:nvSpPr>
          <p:spPr bwMode="auto">
            <a:xfrm flipH="1">
              <a:off x="2592" y="2592"/>
              <a:ext cx="1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26" name="Line 14"/>
            <p:cNvSpPr>
              <a:spLocks noChangeShapeType="1"/>
            </p:cNvSpPr>
            <p:nvPr/>
          </p:nvSpPr>
          <p:spPr bwMode="auto">
            <a:xfrm>
              <a:off x="4704" y="1584"/>
              <a:ext cx="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27" name="Line 15"/>
            <p:cNvSpPr>
              <a:spLocks noChangeShapeType="1"/>
            </p:cNvSpPr>
            <p:nvPr/>
          </p:nvSpPr>
          <p:spPr bwMode="auto">
            <a:xfrm>
              <a:off x="3648" y="2064"/>
              <a:ext cx="28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28" name="Line 16"/>
            <p:cNvSpPr>
              <a:spLocks noChangeShapeType="1"/>
            </p:cNvSpPr>
            <p:nvPr/>
          </p:nvSpPr>
          <p:spPr bwMode="auto">
            <a:xfrm flipV="1">
              <a:off x="3648" y="1488"/>
              <a:ext cx="38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29" name="Line 17"/>
            <p:cNvSpPr>
              <a:spLocks noChangeShapeType="1"/>
            </p:cNvSpPr>
            <p:nvPr/>
          </p:nvSpPr>
          <p:spPr bwMode="auto">
            <a:xfrm flipH="1">
              <a:off x="2256" y="2064"/>
              <a:ext cx="24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1295400" y="1905000"/>
            <a:ext cx="71628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1676400" y="4876800"/>
            <a:ext cx="6934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 dirty="0"/>
              <a:t> </a:t>
            </a:r>
            <a:r>
              <a:rPr lang="en-US" sz="2800" dirty="0"/>
              <a:t>Information access and use can be modeled in the context of problem solving.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/>
              <a:t>Creating Information</a:t>
            </a:r>
            <a:br>
              <a:rPr lang="en-US" sz="3600"/>
            </a:br>
            <a:r>
              <a:rPr lang="en-US" sz="3600"/>
              <a:t>Artifacts in Tasks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  <a:p>
            <a:r>
              <a:rPr lang="en-US"/>
              <a:t>  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1676400" y="2590800"/>
            <a:ext cx="1600200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External 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Information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Resources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4441825" y="3192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3962400" y="3048000"/>
            <a:ext cx="1600200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Developer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6400800" y="2819400"/>
            <a:ext cx="1600200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Artifact being created</a:t>
            </a:r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3429000" y="3276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>
            <a:off x="5638800" y="3200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1905000" y="4419600"/>
            <a:ext cx="617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/>
              <a:t>  In many tasks, the task involves creating an information artifact.  That is often an iterative process.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/>
              <a:t>Look: </a:t>
            </a:r>
            <a:br>
              <a:rPr lang="en-US" sz="3200"/>
            </a:br>
            <a:r>
              <a:rPr lang="en-US" sz="3200"/>
              <a:t>Tasks and Information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4676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Information is integral for tasks</a:t>
            </a:r>
          </a:p>
          <a:p>
            <a:pPr>
              <a:buFontTx/>
              <a:buChar char="•"/>
            </a:pPr>
            <a:r>
              <a:rPr lang="en-US" dirty="0"/>
              <a:t>Role of Information in Tasks</a:t>
            </a:r>
          </a:p>
          <a:p>
            <a:pPr>
              <a:buFontTx/>
              <a:buChar char="•"/>
            </a:pPr>
            <a:r>
              <a:rPr lang="en-US" dirty="0"/>
              <a:t>Look-Decide-Do</a:t>
            </a:r>
          </a:p>
          <a:p>
            <a:pPr>
              <a:buFontTx/>
              <a:buChar char="•"/>
            </a:pPr>
            <a:r>
              <a:rPr lang="en-US" dirty="0"/>
              <a:t>More complex models are possible</a:t>
            </a:r>
          </a:p>
          <a:p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/>
              <a:t>Information Needs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600200"/>
            <a:ext cx="7239000" cy="4525963"/>
          </a:xfrm>
          <a:ln/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When people ask a question, sometimes their true information needs are not obvious.  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dirty="0"/>
              <a:t>They may not know, or they may not want to admit, their own situation.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dirty="0"/>
              <a:t>They may not know how to describe their situation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We might try to find out more about what they are thinking with an  reference interview.</a:t>
            </a:r>
          </a:p>
          <a:p>
            <a:pPr lvl="1">
              <a:lnSpc>
                <a:spcPct val="90000"/>
              </a:lnSpc>
              <a:buFontTx/>
              <a:buChar char="–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0366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/>
              <a:t>Complex Questions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200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Complex questions still can’t be answered by a search engine.</a:t>
            </a:r>
          </a:p>
          <a:p>
            <a:pPr>
              <a:buFontTx/>
              <a:buChar char="•"/>
            </a:pPr>
            <a:r>
              <a:rPr lang="en-US" dirty="0"/>
              <a:t>Some of those complex questions can be decomposed into parts, each of which can be answered easily.</a:t>
            </a:r>
          </a:p>
          <a:p>
            <a:pPr>
              <a:buFontTx/>
              <a:buChar char="•"/>
            </a:pPr>
            <a:r>
              <a:rPr lang="en-US" dirty="0"/>
              <a:t>Some other questions are so complex that they need to extended analysis and modeling.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0366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/>
              <a:t>Relevance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7391400" cy="4525963"/>
          </a:xfrm>
          <a:ln/>
        </p:spPr>
        <p:txBody>
          <a:bodyPr/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en-US" sz="2800" dirty="0"/>
              <a:t>An information system should give user relevant information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800" dirty="0"/>
              <a:t>However, determining exactly what document is relevant can get complex 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en-US" sz="2400" dirty="0"/>
              <a:t>It depends on the content</a:t>
            </a:r>
          </a:p>
          <a:p>
            <a:pPr lvl="2">
              <a:lnSpc>
                <a:spcPct val="80000"/>
              </a:lnSpc>
              <a:buFontTx/>
              <a:buChar char="•"/>
            </a:pPr>
            <a:r>
              <a:rPr lang="en-US" sz="2000" dirty="0"/>
              <a:t>Is it on topic?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en-US" sz="2400" dirty="0"/>
              <a:t>It depends on the task</a:t>
            </a:r>
          </a:p>
          <a:p>
            <a:pPr lvl="2">
              <a:lnSpc>
                <a:spcPct val="80000"/>
              </a:lnSpc>
              <a:buFontTx/>
              <a:buChar char="•"/>
            </a:pPr>
            <a:r>
              <a:rPr lang="en-US" sz="2000" dirty="0"/>
              <a:t> Is it trustworthy?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en-US" sz="2400" dirty="0"/>
              <a:t>It depend on the user</a:t>
            </a:r>
          </a:p>
          <a:p>
            <a:pPr lvl="2">
              <a:lnSpc>
                <a:spcPct val="80000"/>
              </a:lnSpc>
              <a:buFontTx/>
              <a:buChar char="•"/>
            </a:pPr>
            <a:r>
              <a:rPr lang="en-US" sz="2000" dirty="0"/>
              <a:t>What have they already looked at?</a:t>
            </a:r>
          </a:p>
          <a:p>
            <a:pPr lvl="2">
              <a:lnSpc>
                <a:spcPct val="80000"/>
              </a:lnSpc>
              <a:buFontTx/>
              <a:buChar char="•"/>
            </a:pPr>
            <a:r>
              <a:rPr lang="en-US" sz="2000" dirty="0"/>
              <a:t>What languages do they understand?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800" dirty="0"/>
              <a:t>Is relevance all-or-none?  Or, can there be partial relevance?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 lvl="2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  <a:buFontTx/>
              <a:buChar char="–"/>
            </a:pPr>
            <a:endParaRPr lang="en-US" sz="2400" dirty="0"/>
          </a:p>
          <a:p>
            <a:pPr>
              <a:lnSpc>
                <a:spcPct val="80000"/>
              </a:lnSpc>
              <a:buFontTx/>
              <a:buChar char="•"/>
            </a:pP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/>
              <a:t>How do we Measure Relevance?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4676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In order to evaluate the performance of information retrieval systems, we need to measure relevance.</a:t>
            </a:r>
          </a:p>
          <a:p>
            <a:pPr>
              <a:buFontTx/>
              <a:buChar char="•"/>
            </a:pPr>
            <a:r>
              <a:rPr lang="en-US" dirty="0"/>
              <a:t>Usually the best we can do is to have an expert make ratings of the pertinence.</a:t>
            </a:r>
          </a:p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E5E5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0F0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D3C5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6D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DCB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BD9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SS">
  <a:themeElements>
    <a:clrScheme name="IS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S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I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13">
        <a:dk1>
          <a:srgbClr val="000000"/>
        </a:dk1>
        <a:lt1>
          <a:srgbClr val="E5E5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0F0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14">
        <a:dk1>
          <a:srgbClr val="000000"/>
        </a:dk1>
        <a:lt1>
          <a:srgbClr val="FFD3C5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6D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15">
        <a:dk1>
          <a:srgbClr val="000000"/>
        </a:dk1>
        <a:lt1>
          <a:srgbClr val="FFDCB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BD9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1185</Words>
  <Application>Microsoft Office PowerPoint</Application>
  <PresentationFormat>On-screen Show (4:3)</PresentationFormat>
  <Paragraphs>222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ISS</vt:lpstr>
      <vt:lpstr>Slide 1</vt:lpstr>
      <vt:lpstr>Using Information in Tasks</vt:lpstr>
      <vt:lpstr>Information in  Problem Solving</vt:lpstr>
      <vt:lpstr>Creating Information Artifacts in Tasks</vt:lpstr>
      <vt:lpstr>Look:  Tasks and Information</vt:lpstr>
      <vt:lpstr>Information Needs</vt:lpstr>
      <vt:lpstr>Complex Questions</vt:lpstr>
      <vt:lpstr>Relevance</vt:lpstr>
      <vt:lpstr>How do we Measure Relevance?</vt:lpstr>
      <vt:lpstr>Precision and Recall</vt:lpstr>
      <vt:lpstr>Precision and Recall (Cont’d)</vt:lpstr>
      <vt:lpstr>Precision and Recall (Cont’d)</vt:lpstr>
      <vt:lpstr>Decision Support Systems (DSS)</vt:lpstr>
      <vt:lpstr>Group Decision Support Systems  (GDSS)</vt:lpstr>
      <vt:lpstr>Making Decisions</vt:lpstr>
      <vt:lpstr>Decision Trees</vt:lpstr>
      <vt:lpstr>Game Theory for  Multi-person Decisions</vt:lpstr>
      <vt:lpstr>Problem Solving</vt:lpstr>
      <vt:lpstr>Planning</vt:lpstr>
      <vt:lpstr>State Machines</vt:lpstr>
      <vt:lpstr>System Analysis</vt:lpstr>
      <vt:lpstr>Object-Oriented  Data Model</vt:lpstr>
      <vt:lpstr>Unified Modeling Language  (UML)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rba</cp:lastModifiedBy>
  <cp:revision>38</cp:revision>
  <cp:lastPrinted>1601-01-01T00:00:00Z</cp:lastPrinted>
  <dcterms:created xsi:type="dcterms:W3CDTF">1601-01-01T00:00:00Z</dcterms:created>
  <dcterms:modified xsi:type="dcterms:W3CDTF">2013-01-28T15:23:44Z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