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Lst>
  <p:notesMasterIdLst>
    <p:notesMasterId r:id="rId25"/>
  </p:notesMasterIdLst>
  <p:sldIdLst>
    <p:sldId id="298" r:id="rId3"/>
    <p:sldId id="299" r:id="rId4"/>
    <p:sldId id="300" r:id="rId5"/>
    <p:sldId id="301" r:id="rId6"/>
    <p:sldId id="302" r:id="rId7"/>
    <p:sldId id="303" r:id="rId8"/>
    <p:sldId id="304" r:id="rId9"/>
    <p:sldId id="305" r:id="rId10"/>
    <p:sldId id="306" r:id="rId11"/>
    <p:sldId id="307" r:id="rId12"/>
    <p:sldId id="308" r:id="rId13"/>
    <p:sldId id="309" r:id="rId14"/>
    <p:sldId id="310" r:id="rId15"/>
    <p:sldId id="311" r:id="rId16"/>
    <p:sldId id="312" r:id="rId17"/>
    <p:sldId id="313" r:id="rId18"/>
    <p:sldId id="314" r:id="rId19"/>
    <p:sldId id="315" r:id="rId20"/>
    <p:sldId id="316" r:id="rId21"/>
    <p:sldId id="317" r:id="rId22"/>
    <p:sldId id="318" r:id="rId23"/>
    <p:sldId id="319" r:id="rId24"/>
  </p:sldIdLst>
  <p:sldSz cx="9144000" cy="6858000" type="screen4x3"/>
  <p:notesSz cx="6858000" cy="9144000"/>
  <p:defaultTextStyle>
    <a:defPPr>
      <a:defRPr lang="en-US"/>
    </a:defPPr>
    <a:lvl1pPr algn="ctr" rtl="0" fontAlgn="base">
      <a:spcBef>
        <a:spcPct val="0"/>
      </a:spcBef>
      <a:spcAft>
        <a:spcPct val="0"/>
      </a:spcAft>
      <a:defRPr sz="4400" kern="1200">
        <a:solidFill>
          <a:schemeClr val="tx2"/>
        </a:solidFill>
        <a:latin typeface="Arial" pitchFamily="34" charset="0"/>
        <a:ea typeface="+mn-ea"/>
        <a:cs typeface="Arial" pitchFamily="34" charset="0"/>
      </a:defRPr>
    </a:lvl1pPr>
    <a:lvl2pPr marL="457200" algn="ctr" rtl="0" fontAlgn="base">
      <a:spcBef>
        <a:spcPct val="0"/>
      </a:spcBef>
      <a:spcAft>
        <a:spcPct val="0"/>
      </a:spcAft>
      <a:defRPr sz="4400" kern="1200">
        <a:solidFill>
          <a:schemeClr val="tx2"/>
        </a:solidFill>
        <a:latin typeface="Arial" pitchFamily="34" charset="0"/>
        <a:ea typeface="+mn-ea"/>
        <a:cs typeface="Arial" pitchFamily="34" charset="0"/>
      </a:defRPr>
    </a:lvl2pPr>
    <a:lvl3pPr marL="914400" algn="ctr" rtl="0" fontAlgn="base">
      <a:spcBef>
        <a:spcPct val="0"/>
      </a:spcBef>
      <a:spcAft>
        <a:spcPct val="0"/>
      </a:spcAft>
      <a:defRPr sz="4400" kern="1200">
        <a:solidFill>
          <a:schemeClr val="tx2"/>
        </a:solidFill>
        <a:latin typeface="Arial" pitchFamily="34" charset="0"/>
        <a:ea typeface="+mn-ea"/>
        <a:cs typeface="Arial" pitchFamily="34" charset="0"/>
      </a:defRPr>
    </a:lvl3pPr>
    <a:lvl4pPr marL="1371600" algn="ctr" rtl="0" fontAlgn="base">
      <a:spcBef>
        <a:spcPct val="0"/>
      </a:spcBef>
      <a:spcAft>
        <a:spcPct val="0"/>
      </a:spcAft>
      <a:defRPr sz="4400" kern="1200">
        <a:solidFill>
          <a:schemeClr val="tx2"/>
        </a:solidFill>
        <a:latin typeface="Arial" pitchFamily="34" charset="0"/>
        <a:ea typeface="+mn-ea"/>
        <a:cs typeface="Arial" pitchFamily="34" charset="0"/>
      </a:defRPr>
    </a:lvl4pPr>
    <a:lvl5pPr marL="1828800" algn="ctr" rtl="0" fontAlgn="base">
      <a:spcBef>
        <a:spcPct val="0"/>
      </a:spcBef>
      <a:spcAft>
        <a:spcPct val="0"/>
      </a:spcAft>
      <a:defRPr sz="4400" kern="1200">
        <a:solidFill>
          <a:schemeClr val="tx2"/>
        </a:solidFill>
        <a:latin typeface="Arial" pitchFamily="34" charset="0"/>
        <a:ea typeface="+mn-ea"/>
        <a:cs typeface="Arial" pitchFamily="34" charset="0"/>
      </a:defRPr>
    </a:lvl5pPr>
    <a:lvl6pPr marL="2286000" algn="l" defTabSz="914400" rtl="0" eaLnBrk="1" latinLnBrk="0" hangingPunct="1">
      <a:defRPr sz="4400" kern="1200">
        <a:solidFill>
          <a:schemeClr val="tx2"/>
        </a:solidFill>
        <a:latin typeface="Arial" pitchFamily="34" charset="0"/>
        <a:ea typeface="+mn-ea"/>
        <a:cs typeface="Arial" pitchFamily="34" charset="0"/>
      </a:defRPr>
    </a:lvl6pPr>
    <a:lvl7pPr marL="2743200" algn="l" defTabSz="914400" rtl="0" eaLnBrk="1" latinLnBrk="0" hangingPunct="1">
      <a:defRPr sz="4400" kern="1200">
        <a:solidFill>
          <a:schemeClr val="tx2"/>
        </a:solidFill>
        <a:latin typeface="Arial" pitchFamily="34" charset="0"/>
        <a:ea typeface="+mn-ea"/>
        <a:cs typeface="Arial" pitchFamily="34" charset="0"/>
      </a:defRPr>
    </a:lvl7pPr>
    <a:lvl8pPr marL="3200400" algn="l" defTabSz="914400" rtl="0" eaLnBrk="1" latinLnBrk="0" hangingPunct="1">
      <a:defRPr sz="4400" kern="1200">
        <a:solidFill>
          <a:schemeClr val="tx2"/>
        </a:solidFill>
        <a:latin typeface="Arial" pitchFamily="34" charset="0"/>
        <a:ea typeface="+mn-ea"/>
        <a:cs typeface="Arial" pitchFamily="34" charset="0"/>
      </a:defRPr>
    </a:lvl8pPr>
    <a:lvl9pPr marL="3657600" algn="l" defTabSz="914400" rtl="0" eaLnBrk="1" latinLnBrk="0" hangingPunct="1">
      <a:defRPr sz="4400" kern="1200">
        <a:solidFill>
          <a:schemeClr val="tx2"/>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47" autoAdjust="0"/>
    <p:restoredTop sz="94602" autoAdjust="0"/>
  </p:normalViewPr>
  <p:slideViewPr>
    <p:cSldViewPr>
      <p:cViewPr varScale="1">
        <p:scale>
          <a:sx n="43" d="100"/>
          <a:sy n="43" d="100"/>
        </p:scale>
        <p:origin x="-108" y="-52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4"/>
    </p:cViewPr>
  </p:sorterViewPr>
  <p:notesViewPr>
    <p:cSldViewPr>
      <p:cViewPr varScale="1">
        <p:scale>
          <a:sx n="58" d="100"/>
          <a:sy n="58" d="100"/>
        </p:scale>
        <p:origin x="-1368" y="-84"/>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solidFill>
                  <a:schemeClr val="tx1"/>
                </a:solidFill>
                <a:latin typeface="Arial" charset="0"/>
                <a:cs typeface="Arial" charset="0"/>
              </a:defRPr>
            </a:lvl1pPr>
          </a:lstStyle>
          <a:p>
            <a:pPr>
              <a:defRPr/>
            </a:pPr>
            <a:endParaRPr lang="en-US"/>
          </a:p>
        </p:txBody>
      </p:sp>
      <p:sp>
        <p:nvSpPr>
          <p:cNvPr id="348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Arial" charset="0"/>
                <a:cs typeface="Arial" charset="0"/>
              </a:defRPr>
            </a:lvl1pPr>
          </a:lstStyle>
          <a:p>
            <a:pPr>
              <a:defRPr/>
            </a:pPr>
            <a:endParaRPr lang="en-US"/>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solidFill>
                  <a:schemeClr val="tx1"/>
                </a:solidFill>
                <a:latin typeface="Arial" charset="0"/>
                <a:cs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latin typeface="Arial" charset="0"/>
                <a:cs typeface="Arial" charset="0"/>
              </a:defRPr>
            </a:lvl1pPr>
          </a:lstStyle>
          <a:p>
            <a:pPr>
              <a:defRPr/>
            </a:pPr>
            <a:fld id="{4F30A941-E256-454B-B0EB-D333236A7D9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96EB00-3A6F-498F-BDF3-53E77166F7D2}" type="slidenum">
              <a:rPr lang="en-US"/>
              <a:pPr/>
              <a:t>1</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E11CF-4665-476D-9E9C-E3C1D1BC2F3C}" type="slidenum">
              <a:rPr lang="en-US"/>
              <a:pPr/>
              <a:t>11</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CB6681-E513-425F-9472-1D78BA9756EE}" type="slidenum">
              <a:rPr lang="en-US"/>
              <a:pPr/>
              <a:t>12</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2F5832-FC9C-498A-BFF1-E26D200DAEC5}" type="slidenum">
              <a:rPr lang="en-US"/>
              <a:pPr/>
              <a:t>13</a:t>
            </a:fld>
            <a:endParaRPr lang="en-US"/>
          </a:p>
        </p:txBody>
      </p:sp>
      <p:sp>
        <p:nvSpPr>
          <p:cNvPr id="79874" name="Rectangle 2"/>
          <p:cNvSpPr>
            <a:spLocks noGrp="1" noRot="1" noChangeAspec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1443925-FA10-4908-899B-1F7E6CA924F7}" type="slidenum">
              <a:rPr lang="en-US"/>
              <a:pPr/>
              <a:t>14</a:t>
            </a:fld>
            <a:endParaRPr lang="en-US"/>
          </a:p>
        </p:txBody>
      </p:sp>
      <p:sp>
        <p:nvSpPr>
          <p:cNvPr id="80898" name="Rectangle 2"/>
          <p:cNvSpPr>
            <a:spLocks noGrp="1" noRot="1" noChangeAspec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57F828-9D2C-493D-87FF-E207088E6D1F}" type="slidenum">
              <a:rPr lang="en-US"/>
              <a:pPr/>
              <a:t>15</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27EBFF-0C6F-4596-91B3-F925B62C24E9}" type="slidenum">
              <a:rPr lang="en-US"/>
              <a:pPr/>
              <a:t>16</a:t>
            </a:fld>
            <a:endParaRPr lang="en-US"/>
          </a:p>
        </p:txBody>
      </p:sp>
      <p:sp>
        <p:nvSpPr>
          <p:cNvPr id="47106" name="Rectangle 2"/>
          <p:cNvSpPr>
            <a:spLocks noGrp="1" noRot="1" noChangeAspect="1" noChangeArrowheads="1" noTextEdit="1"/>
          </p:cNvSpPr>
          <p:nvPr>
            <p:ph type="sldImg"/>
          </p:nvPr>
        </p:nvSpPr>
        <p:spPr>
          <a:xfrm>
            <a:off x="1144588" y="685800"/>
            <a:ext cx="4570412" cy="3427413"/>
          </a:xfrm>
          <a:ln/>
        </p:spPr>
      </p:sp>
      <p:sp>
        <p:nvSpPr>
          <p:cNvPr id="47107" name="Rectangle 3"/>
          <p:cNvSpPr>
            <a:spLocks noGrp="1" noChangeArrowheads="1"/>
          </p:cNvSpPr>
          <p:nvPr>
            <p:ph type="body" idx="1"/>
          </p:nvPr>
        </p:nvSpPr>
        <p:spPr>
          <a:xfrm>
            <a:off x="685800" y="4341813"/>
            <a:ext cx="5487988" cy="4116387"/>
          </a:xfr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8F4645-E400-4D60-8204-69B562F07A57}" type="slidenum">
              <a:rPr lang="en-US"/>
              <a:pPr/>
              <a:t>17</a:t>
            </a:fld>
            <a:endParaRPr lang="en-US"/>
          </a:p>
        </p:txBody>
      </p:sp>
      <p:sp>
        <p:nvSpPr>
          <p:cNvPr id="55298" name="Rectangle 2"/>
          <p:cNvSpPr>
            <a:spLocks noGrp="1" noRot="1" noChangeAspect="1" noChangeArrowheads="1" noTextEdit="1"/>
          </p:cNvSpPr>
          <p:nvPr>
            <p:ph type="sldImg"/>
          </p:nvPr>
        </p:nvSpPr>
        <p:spPr>
          <a:xfrm>
            <a:off x="1144588" y="685800"/>
            <a:ext cx="4570412" cy="3427413"/>
          </a:xfrm>
          <a:ln/>
        </p:spPr>
      </p:sp>
      <p:sp>
        <p:nvSpPr>
          <p:cNvPr id="55299" name="Rectangle 3"/>
          <p:cNvSpPr>
            <a:spLocks noGrp="1" noChangeArrowheads="1"/>
          </p:cNvSpPr>
          <p:nvPr>
            <p:ph type="body" idx="1"/>
          </p:nvPr>
        </p:nvSpPr>
        <p:spPr>
          <a:xfrm>
            <a:off x="685800" y="4341813"/>
            <a:ext cx="5487988" cy="4116387"/>
          </a:xfr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870E9B-F107-4815-9596-786CE1BCD838}" type="slidenum">
              <a:rPr lang="en-US"/>
              <a:pPr/>
              <a:t>18</a:t>
            </a:fld>
            <a:endParaRPr lang="en-US"/>
          </a:p>
        </p:txBody>
      </p:sp>
      <p:sp>
        <p:nvSpPr>
          <p:cNvPr id="51202" name="Rectangle 2"/>
          <p:cNvSpPr>
            <a:spLocks noGrp="1" noRot="1" noChangeAspect="1" noChangeArrowheads="1" noTextEdit="1"/>
          </p:cNvSpPr>
          <p:nvPr>
            <p:ph type="sldImg"/>
          </p:nvPr>
        </p:nvSpPr>
        <p:spPr>
          <a:xfrm>
            <a:off x="1144588" y="685800"/>
            <a:ext cx="4570412" cy="3427413"/>
          </a:xfrm>
          <a:ln/>
        </p:spPr>
      </p:sp>
      <p:sp>
        <p:nvSpPr>
          <p:cNvPr id="51203" name="Rectangle 3"/>
          <p:cNvSpPr>
            <a:spLocks noGrp="1" noChangeArrowheads="1"/>
          </p:cNvSpPr>
          <p:nvPr>
            <p:ph type="body" idx="1"/>
          </p:nvPr>
        </p:nvSpPr>
        <p:spPr>
          <a:xfrm>
            <a:off x="685800" y="4341813"/>
            <a:ext cx="5487988" cy="4116387"/>
          </a:xfr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399BCF-0BE8-4774-A005-B0C639A6B3A8}" type="slidenum">
              <a:rPr lang="en-US"/>
              <a:pPr/>
              <a:t>19</a:t>
            </a:fld>
            <a:endParaRPr lang="en-US"/>
          </a:p>
        </p:txBody>
      </p:sp>
      <p:sp>
        <p:nvSpPr>
          <p:cNvPr id="53250" name="Rectangle 2"/>
          <p:cNvSpPr>
            <a:spLocks noGrp="1" noRot="1" noChangeAspect="1" noChangeArrowheads="1" noTextEdit="1"/>
          </p:cNvSpPr>
          <p:nvPr>
            <p:ph type="sldImg"/>
          </p:nvPr>
        </p:nvSpPr>
        <p:spPr>
          <a:xfrm>
            <a:off x="1144588" y="685800"/>
            <a:ext cx="4570412" cy="3427413"/>
          </a:xfrm>
          <a:ln/>
        </p:spPr>
      </p:sp>
      <p:sp>
        <p:nvSpPr>
          <p:cNvPr id="53251" name="Rectangle 3"/>
          <p:cNvSpPr>
            <a:spLocks noGrp="1" noChangeArrowheads="1"/>
          </p:cNvSpPr>
          <p:nvPr>
            <p:ph type="body" idx="1"/>
          </p:nvPr>
        </p:nvSpPr>
        <p:spPr>
          <a:xfrm>
            <a:off x="685800" y="4341813"/>
            <a:ext cx="5487988" cy="4116387"/>
          </a:xfrm>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D3A1A5-BF65-4517-8096-7F423035824A}" type="slidenum">
              <a:rPr lang="en-US"/>
              <a:pPr/>
              <a:t>20</a:t>
            </a:fld>
            <a:endParaRPr lang="en-US"/>
          </a:p>
        </p:txBody>
      </p:sp>
      <p:sp>
        <p:nvSpPr>
          <p:cNvPr id="57346" name="Rectangle 2"/>
          <p:cNvSpPr>
            <a:spLocks noGrp="1" noRot="1" noChangeAspect="1" noChangeArrowheads="1" noTextEdit="1"/>
          </p:cNvSpPr>
          <p:nvPr>
            <p:ph type="sldImg"/>
          </p:nvPr>
        </p:nvSpPr>
        <p:spPr>
          <a:xfrm>
            <a:off x="1144588" y="685800"/>
            <a:ext cx="4570412" cy="3427413"/>
          </a:xfrm>
          <a:ln/>
        </p:spPr>
      </p:sp>
      <p:sp>
        <p:nvSpPr>
          <p:cNvPr id="57347" name="Rectangle 3"/>
          <p:cNvSpPr>
            <a:spLocks noGrp="1" noChangeArrowheads="1"/>
          </p:cNvSpPr>
          <p:nvPr>
            <p:ph type="body" idx="1"/>
          </p:nvPr>
        </p:nvSpPr>
        <p:spPr>
          <a:xfrm>
            <a:off x="685800" y="4341813"/>
            <a:ext cx="5487988" cy="4116387"/>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34ACF1-D2D5-4307-90DB-565346570D6E}" type="slidenum">
              <a:rPr lang="en-US"/>
              <a:pPr/>
              <a:t>2</a:t>
            </a:fld>
            <a:endParaRPr lang="en-US"/>
          </a:p>
        </p:txBody>
      </p:sp>
      <p:sp>
        <p:nvSpPr>
          <p:cNvPr id="69634" name="Rectangle 2"/>
          <p:cNvSpPr>
            <a:spLocks noGrp="1" noRot="1" noChangeAspect="1" noChangeArrowheads="1" noTextEdit="1"/>
          </p:cNvSpPr>
          <p:nvPr>
            <p:ph type="sldImg"/>
          </p:nvPr>
        </p:nvSpPr>
        <p:spPr>
          <a:ln/>
        </p:spPr>
      </p:sp>
      <p:sp>
        <p:nvSpPr>
          <p:cNvPr id="69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67B8FF-F575-43C1-908D-B321093C2AF0}" type="slidenum">
              <a:rPr lang="en-US"/>
              <a:pPr/>
              <a:t>21</a:t>
            </a:fld>
            <a:endParaRPr lang="en-US"/>
          </a:p>
        </p:txBody>
      </p:sp>
      <p:sp>
        <p:nvSpPr>
          <p:cNvPr id="59394" name="Rectangle 2"/>
          <p:cNvSpPr>
            <a:spLocks noGrp="1" noRot="1" noChangeAspect="1" noChangeArrowheads="1" noTextEdit="1"/>
          </p:cNvSpPr>
          <p:nvPr>
            <p:ph type="sldImg"/>
          </p:nvPr>
        </p:nvSpPr>
        <p:spPr>
          <a:xfrm>
            <a:off x="1144588" y="685800"/>
            <a:ext cx="4570412" cy="3427413"/>
          </a:xfrm>
          <a:ln/>
        </p:spPr>
      </p:sp>
      <p:sp>
        <p:nvSpPr>
          <p:cNvPr id="59395" name="Rectangle 3"/>
          <p:cNvSpPr>
            <a:spLocks noGrp="1" noChangeArrowheads="1"/>
          </p:cNvSpPr>
          <p:nvPr>
            <p:ph type="body" idx="1"/>
          </p:nvPr>
        </p:nvSpPr>
        <p:spPr>
          <a:xfrm>
            <a:off x="685800" y="4341813"/>
            <a:ext cx="5487988" cy="4116387"/>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9E13386-EDA1-4733-9C6B-DE9AC77D16FC}" type="slidenum">
              <a:rPr lang="en-US"/>
              <a:pPr/>
              <a:t>22</a:t>
            </a:fld>
            <a:endParaRPr lang="en-US"/>
          </a:p>
        </p:txBody>
      </p:sp>
      <p:sp>
        <p:nvSpPr>
          <p:cNvPr id="49154" name="Rectangle 2"/>
          <p:cNvSpPr>
            <a:spLocks noGrp="1" noRot="1" noChangeAspect="1" noChangeArrowheads="1" noTextEdit="1"/>
          </p:cNvSpPr>
          <p:nvPr>
            <p:ph type="sldImg"/>
          </p:nvPr>
        </p:nvSpPr>
        <p:spPr>
          <a:xfrm>
            <a:off x="1144588" y="685800"/>
            <a:ext cx="4570412" cy="3427413"/>
          </a:xfrm>
          <a:ln/>
        </p:spPr>
      </p:sp>
      <p:sp>
        <p:nvSpPr>
          <p:cNvPr id="49155" name="Rectangle 3"/>
          <p:cNvSpPr>
            <a:spLocks noGrp="1" noChangeArrowheads="1"/>
          </p:cNvSpPr>
          <p:nvPr>
            <p:ph type="body" idx="1"/>
          </p:nvPr>
        </p:nvSpPr>
        <p:spPr>
          <a:xfrm>
            <a:off x="685800" y="4341813"/>
            <a:ext cx="5487988" cy="4116387"/>
          </a:xfrm>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4248AA9-AE6E-49D3-BFB3-5641A706982A}" type="slidenum">
              <a:rPr lang="en-US"/>
              <a:pPr/>
              <a:t>3</a:t>
            </a:fld>
            <a:endParaRPr lang="en-US"/>
          </a:p>
        </p:txBody>
      </p:sp>
      <p:sp>
        <p:nvSpPr>
          <p:cNvPr id="70658" name="Rectangle 2"/>
          <p:cNvSpPr>
            <a:spLocks noGrp="1" noRot="1" noChangeAspec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54E35C9-0D5B-4DC4-95B1-D8B7CF1C9396}" type="slidenum">
              <a:rPr lang="en-US"/>
              <a:pPr/>
              <a:t>4</a:t>
            </a:fld>
            <a:endParaRPr lang="en-US"/>
          </a:p>
        </p:txBody>
      </p:sp>
      <p:sp>
        <p:nvSpPr>
          <p:cNvPr id="71682" name="Rectangle 2"/>
          <p:cNvSpPr>
            <a:spLocks noGrp="1" noRot="1" noChangeAspect="1" noChangeArrowheads="1" noTextEdit="1"/>
          </p:cNvSpPr>
          <p:nvPr>
            <p:ph type="sldImg"/>
          </p:nvPr>
        </p:nvSpPr>
        <p:spPr>
          <a:ln/>
        </p:spPr>
      </p:sp>
      <p:sp>
        <p:nvSpPr>
          <p:cNvPr id="71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4042DC-CA1D-4DBB-BAAD-88A105AFB226}" type="slidenum">
              <a:rPr lang="en-US"/>
              <a:pPr/>
              <a:t>5</a:t>
            </a:fld>
            <a:endParaRPr lang="en-US"/>
          </a:p>
        </p:txBody>
      </p:sp>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BD8268-C806-47ED-9EC0-C93E5457D874}" type="slidenum">
              <a:rPr lang="en-US"/>
              <a:pPr/>
              <a:t>6</a:t>
            </a:fld>
            <a:endParaRPr lang="en-US"/>
          </a:p>
        </p:txBody>
      </p:sp>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8134DB-02F3-4BAE-9767-FB6A4113BD6A}" type="slidenum">
              <a:rPr lang="en-US"/>
              <a:pPr/>
              <a:t>7</a:t>
            </a:fld>
            <a:endParaRPr lang="en-US"/>
          </a:p>
        </p:txBody>
      </p:sp>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D225620-0741-4277-90D2-0B9904C3F3CA}" type="slidenum">
              <a:rPr lang="en-US"/>
              <a:pPr/>
              <a:t>9</a:t>
            </a:fld>
            <a:endParaRPr lang="en-US"/>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A26AAC4-4D76-4BB7-9F32-9B3D49059BA9}" type="slidenum">
              <a:rPr lang="en-US"/>
              <a:pPr/>
              <a:t>10</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126162"/>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6126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1143000" y="1524000"/>
            <a:ext cx="7543800" cy="4876800"/>
          </a:xfrm>
          <a:prstGeom prst="rect">
            <a:avLst/>
          </a:prstGeom>
        </p:spPr>
        <p:txBody>
          <a:bodyPr/>
          <a:lstStyle/>
          <a:p>
            <a:endParaRPr lang="en-US"/>
          </a:p>
        </p:txBody>
      </p:sp>
      <p:sp>
        <p:nvSpPr>
          <p:cNvPr id="4" name="Footer Placeholder 3"/>
          <p:cNvSpPr>
            <a:spLocks noGrp="1"/>
          </p:cNvSpPr>
          <p:nvPr>
            <p:ph type="ftr" sz="quarter" idx="10"/>
          </p:nvPr>
        </p:nvSpPr>
        <p:spPr>
          <a:xfrm>
            <a:off x="914400" y="6613525"/>
            <a:ext cx="5105400" cy="244475"/>
          </a:xfrm>
        </p:spPr>
        <p:txBody>
          <a:bodyPr/>
          <a:lstStyle>
            <a:lvl1pPr>
              <a:defRPr/>
            </a:lvl1pPr>
          </a:lstStyle>
          <a:p>
            <a:r>
              <a:rPr lang="fr-FR" smtClean="0"/>
              <a:t>CC 2007, 2011 - attribution - R.B. Allen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524000"/>
            <a:ext cx="3695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91100" y="1524000"/>
            <a:ext cx="36957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r>
              <a:rPr lang="fr-FR" smtClean="0"/>
              <a:t>CC 2007, 2011 attribution - R.B. Allen</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1143000" y="1524000"/>
            <a:ext cx="7543800" cy="4876800"/>
          </a:xfrm>
          <a:prstGeom prst="rect">
            <a:avLst/>
          </a:prstGeom>
          <a:noFill/>
          <a:ln w="76200">
            <a:solidFill>
              <a:schemeClr val="tx1"/>
            </a:solidFill>
            <a:miter lim="800000"/>
            <a:headEnd/>
            <a:tailEnd/>
          </a:ln>
        </p:spPr>
        <p:txBody>
          <a:bodyPr vert="horz" wrap="square" lIns="91440" tIns="45720" rIns="91440" bIns="45720" numCol="1" anchor="t" anchorCtr="0" compatLnSpc="1">
            <a:prstTxWarp prst="textNoShape">
              <a:avLst/>
            </a:prstTxWarp>
          </a:bodyPr>
          <a:lstStyle/>
          <a:p>
            <a:pPr lvl="0"/>
            <a:r>
              <a:rPr lang="en-US" smtClean="0"/>
              <a:t>* Click to edit Master text styles</a:t>
            </a:r>
          </a:p>
          <a:p>
            <a:pPr lvl="1"/>
            <a:r>
              <a:rPr lang="en-US" smtClean="0"/>
              <a:t>* Second level</a:t>
            </a:r>
          </a:p>
          <a:p>
            <a:pPr lvl="2"/>
            <a:r>
              <a:rPr lang="en-US" smtClean="0"/>
              <a:t>* Third level</a:t>
            </a:r>
          </a:p>
        </p:txBody>
      </p:sp>
      <p:sp>
        <p:nvSpPr>
          <p:cNvPr id="1029" name="Rectangle 5"/>
          <p:cNvSpPr>
            <a:spLocks noGrp="1" noChangeArrowheads="1"/>
          </p:cNvSpPr>
          <p:nvPr>
            <p:ph type="ftr" sz="quarter" idx="3"/>
          </p:nvPr>
        </p:nvSpPr>
        <p:spPr bwMode="auto">
          <a:xfrm>
            <a:off x="914400" y="6613525"/>
            <a:ext cx="510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cs typeface="Arial" charset="0"/>
              </a:defRPr>
            </a:lvl1pPr>
          </a:lstStyle>
          <a:p>
            <a:pPr>
              <a:defRPr/>
            </a:pPr>
            <a:r>
              <a:rPr lang="fr-FR" smtClean="0"/>
              <a:t>CC 2007, 2011 attribution - R.B. Allen</a:t>
            </a:r>
            <a:endParaRPr lang="en-US"/>
          </a:p>
        </p:txBody>
      </p:sp>
      <p:pic>
        <p:nvPicPr>
          <p:cNvPr id="1028" name="Picture 7" descr="ISSbanner"/>
          <p:cNvPicPr>
            <a:picLocks noChangeAspect="1" noChangeArrowheads="1"/>
          </p:cNvPicPr>
          <p:nvPr userDrawn="1"/>
        </p:nvPicPr>
        <p:blipFill>
          <a:blip r:embed="rId13" cstate="print"/>
          <a:srcRect/>
          <a:stretch>
            <a:fillRect/>
          </a:stretch>
        </p:blipFill>
        <p:spPr bwMode="auto">
          <a:xfrm>
            <a:off x="304800" y="838200"/>
            <a:ext cx="647700" cy="5229225"/>
          </a:xfrm>
          <a:prstGeom prst="rect">
            <a:avLst/>
          </a:prstGeom>
          <a:noFill/>
          <a:ln w="9525">
            <a:noFill/>
            <a:miter lim="800000"/>
            <a:headEnd/>
            <a:tailEnd/>
          </a:ln>
        </p:spPr>
      </p:pic>
      <p:sp>
        <p:nvSpPr>
          <p:cNvPr id="1032" name="Text Box 8"/>
          <p:cNvSpPr txBox="1">
            <a:spLocks noChangeArrowheads="1"/>
          </p:cNvSpPr>
          <p:nvPr userDrawn="1"/>
        </p:nvSpPr>
        <p:spPr bwMode="auto">
          <a:xfrm>
            <a:off x="4419600" y="533400"/>
            <a:ext cx="6858000" cy="519113"/>
          </a:xfrm>
          <a:prstGeom prst="rect">
            <a:avLst/>
          </a:prstGeom>
          <a:noFill/>
          <a:ln w="9525">
            <a:noFill/>
            <a:miter lim="800000"/>
            <a:headEnd/>
            <a:tailEnd/>
          </a:ln>
          <a:effectLst/>
        </p:spPr>
        <p:txBody>
          <a:bodyPr>
            <a:spAutoFit/>
          </a:bodyPr>
          <a:lstStyle/>
          <a:p>
            <a:pPr algn="l">
              <a:spcBef>
                <a:spcPct val="50000"/>
              </a:spcBef>
              <a:defRPr/>
            </a:pPr>
            <a:r>
              <a:rPr lang="en-US" sz="2800">
                <a:solidFill>
                  <a:schemeClr val="tx1"/>
                </a:solidFill>
                <a:latin typeface="Arial" charset="0"/>
                <a:cs typeface="Arial" charset="0"/>
              </a:rPr>
              <a:t>Title Here</a:t>
            </a:r>
          </a:p>
        </p:txBody>
      </p:sp>
      <p:sp>
        <p:nvSpPr>
          <p:cNvPr id="1033" name="Line 9"/>
          <p:cNvSpPr>
            <a:spLocks noChangeShapeType="1"/>
          </p:cNvSpPr>
          <p:nvPr userDrawn="1"/>
        </p:nvSpPr>
        <p:spPr bwMode="auto">
          <a:xfrm flipV="1">
            <a:off x="838200" y="762000"/>
            <a:ext cx="0" cy="495300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1034" name="Line 10"/>
          <p:cNvSpPr>
            <a:spLocks noChangeShapeType="1"/>
          </p:cNvSpPr>
          <p:nvPr userDrawn="1"/>
        </p:nvSpPr>
        <p:spPr bwMode="auto">
          <a:xfrm>
            <a:off x="838200" y="762000"/>
            <a:ext cx="2209800" cy="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1035" name="Oval 11"/>
          <p:cNvSpPr>
            <a:spLocks noChangeArrowheads="1"/>
          </p:cNvSpPr>
          <p:nvPr userDrawn="1"/>
        </p:nvSpPr>
        <p:spPr bwMode="auto">
          <a:xfrm>
            <a:off x="1066800" y="228600"/>
            <a:ext cx="7467600" cy="1143000"/>
          </a:xfrm>
          <a:prstGeom prst="ellipse">
            <a:avLst/>
          </a:prstGeom>
          <a:solidFill>
            <a:schemeClr val="bg1"/>
          </a:solidFill>
          <a:ln w="76200">
            <a:solidFill>
              <a:schemeClr val="tx1"/>
            </a:solidFill>
            <a:round/>
            <a:headEnd/>
            <a:tailEnd/>
          </a:ln>
          <a:effectLst/>
        </p:spPr>
        <p:txBody>
          <a:bodyPr wrap="none" anchor="ctr"/>
          <a:lstStyle/>
          <a:p>
            <a:pPr>
              <a:defRPr/>
            </a:pPr>
            <a:endParaRPr lang="en-US">
              <a:latin typeface="Arial" charset="0"/>
              <a:cs typeface="Arial" charset="0"/>
            </a:endParaRPr>
          </a:p>
        </p:txBody>
      </p:sp>
      <p:sp>
        <p:nvSpPr>
          <p:cNvPr id="1036" name="Text Box 12"/>
          <p:cNvSpPr txBox="1">
            <a:spLocks noChangeArrowheads="1"/>
          </p:cNvSpPr>
          <p:nvPr userDrawn="1"/>
        </p:nvSpPr>
        <p:spPr bwMode="auto">
          <a:xfrm>
            <a:off x="1828800" y="457200"/>
            <a:ext cx="5943600" cy="519113"/>
          </a:xfrm>
          <a:prstGeom prst="rect">
            <a:avLst/>
          </a:prstGeom>
          <a:noFill/>
          <a:ln w="9525">
            <a:noFill/>
            <a:miter lim="800000"/>
            <a:headEnd/>
            <a:tailEnd/>
          </a:ln>
          <a:effectLst/>
        </p:spPr>
        <p:txBody>
          <a:bodyPr>
            <a:spAutoFit/>
          </a:bodyPr>
          <a:lstStyle/>
          <a:p>
            <a:pPr algn="l">
              <a:spcBef>
                <a:spcPct val="50000"/>
              </a:spcBef>
              <a:defRPr/>
            </a:pPr>
            <a:endParaRPr lang="en-US" sz="2800">
              <a:solidFill>
                <a:schemeClr val="tx1"/>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cs typeface="+mn-cs"/>
        </a:defRPr>
      </a:lvl2pPr>
      <a:lvl3pPr marL="1143000" indent="-228600" algn="l" rtl="0" eaLnBrk="0" fontAlgn="base" hangingPunct="0">
        <a:spcBef>
          <a:spcPct val="20000"/>
        </a:spcBef>
        <a:spcAft>
          <a:spcPct val="0"/>
        </a:spcAft>
        <a:defRPr sz="2400">
          <a:solidFill>
            <a:schemeClr val="tx1"/>
          </a:solidFill>
          <a:latin typeface="+mn-lt"/>
          <a:cs typeface="+mn-cs"/>
        </a:defRPr>
      </a:lvl3pPr>
      <a:lvl4pPr marL="1600200" indent="-228600" algn="l" rtl="0" eaLnBrk="0" fontAlgn="base" hangingPunct="0">
        <a:spcBef>
          <a:spcPct val="20000"/>
        </a:spcBef>
        <a:spcAft>
          <a:spcPct val="0"/>
        </a:spcAft>
        <a:defRPr sz="2000">
          <a:solidFill>
            <a:schemeClr val="tx1"/>
          </a:solidFill>
          <a:latin typeface="+mn-lt"/>
          <a:cs typeface="+mn-cs"/>
        </a:defRPr>
      </a:lvl4pPr>
      <a:lvl5pPr marL="2057400" indent="-228600" algn="l" rtl="0" eaLnBrk="0" fontAlgn="base" hangingPunct="0">
        <a:spcBef>
          <a:spcPct val="20000"/>
        </a:spcBef>
        <a:spcAft>
          <a:spcPct val="0"/>
        </a:spcAft>
        <a:defRPr sz="2000">
          <a:solidFill>
            <a:schemeClr val="tx1"/>
          </a:solidFill>
          <a:latin typeface="+mn-lt"/>
          <a:cs typeface="+mn-cs"/>
        </a:defRPr>
      </a:lvl5pPr>
      <a:lvl6pPr marL="2514600" indent="-228600" algn="l" rtl="0" fontAlgn="base">
        <a:spcBef>
          <a:spcPct val="20000"/>
        </a:spcBef>
        <a:spcAft>
          <a:spcPct val="0"/>
        </a:spcAft>
        <a:defRPr sz="2000">
          <a:solidFill>
            <a:schemeClr val="tx1"/>
          </a:solidFill>
          <a:latin typeface="+mn-lt"/>
          <a:cs typeface="+mn-cs"/>
        </a:defRPr>
      </a:lvl6pPr>
      <a:lvl7pPr marL="2971800" indent="-228600" algn="l" rtl="0" fontAlgn="base">
        <a:spcBef>
          <a:spcPct val="20000"/>
        </a:spcBef>
        <a:spcAft>
          <a:spcPct val="0"/>
        </a:spcAft>
        <a:defRPr sz="2000">
          <a:solidFill>
            <a:schemeClr val="tx1"/>
          </a:solidFill>
          <a:latin typeface="+mn-lt"/>
          <a:cs typeface="+mn-cs"/>
        </a:defRPr>
      </a:lvl7pPr>
      <a:lvl8pPr marL="3429000" indent="-228600" algn="l" rtl="0" fontAlgn="base">
        <a:spcBef>
          <a:spcPct val="20000"/>
        </a:spcBef>
        <a:spcAft>
          <a:spcPct val="0"/>
        </a:spcAft>
        <a:defRPr sz="2000">
          <a:solidFill>
            <a:schemeClr val="tx1"/>
          </a:solidFill>
          <a:latin typeface="+mn-lt"/>
          <a:cs typeface="+mn-cs"/>
        </a:defRPr>
      </a:lvl8pPr>
      <a:lvl9pPr marL="3886200" indent="-228600" algn="l" rtl="0" fontAlgn="base">
        <a:spcBef>
          <a:spcPct val="20000"/>
        </a:spcBef>
        <a:spcAft>
          <a:spcPct val="0"/>
        </a:spcAft>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87042" name="Rectangle 2"/>
          <p:cNvSpPr>
            <a:spLocks noGrp="1" noChangeArrowheads="1"/>
          </p:cNvSpPr>
          <p:nvPr>
            <p:ph type="ftr" sz="quarter" idx="3"/>
          </p:nvPr>
        </p:nvSpPr>
        <p:spPr bwMode="auto">
          <a:xfrm>
            <a:off x="914400" y="6613525"/>
            <a:ext cx="51054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latin typeface="Arial" charset="0"/>
                <a:cs typeface="Arial" charset="0"/>
              </a:defRPr>
            </a:lvl1pPr>
          </a:lstStyle>
          <a:p>
            <a:pPr>
              <a:defRPr/>
            </a:pPr>
            <a:r>
              <a:rPr lang="fr-FR" smtClean="0"/>
              <a:t>CC 2007, 2011 attribution - R.B. Allen</a:t>
            </a:r>
            <a:endParaRPr lang="en-US"/>
          </a:p>
        </p:txBody>
      </p:sp>
      <p:pic>
        <p:nvPicPr>
          <p:cNvPr id="2051" name="Picture 3" descr="ISSbanner"/>
          <p:cNvPicPr>
            <a:picLocks noChangeAspect="1" noChangeArrowheads="1"/>
          </p:cNvPicPr>
          <p:nvPr/>
        </p:nvPicPr>
        <p:blipFill>
          <a:blip r:embed="rId14" cstate="print"/>
          <a:srcRect/>
          <a:stretch>
            <a:fillRect/>
          </a:stretch>
        </p:blipFill>
        <p:spPr bwMode="auto">
          <a:xfrm>
            <a:off x="304800" y="838200"/>
            <a:ext cx="647700" cy="5229225"/>
          </a:xfrm>
          <a:prstGeom prst="rect">
            <a:avLst/>
          </a:prstGeom>
          <a:noFill/>
          <a:ln w="9525">
            <a:noFill/>
            <a:miter lim="800000"/>
            <a:headEnd/>
            <a:tailEnd/>
          </a:ln>
        </p:spPr>
      </p:pic>
      <p:sp>
        <p:nvSpPr>
          <p:cNvPr id="87044" name="Line 4"/>
          <p:cNvSpPr>
            <a:spLocks noChangeShapeType="1"/>
          </p:cNvSpPr>
          <p:nvPr/>
        </p:nvSpPr>
        <p:spPr bwMode="auto">
          <a:xfrm flipV="1">
            <a:off x="881063" y="746125"/>
            <a:ext cx="0" cy="495300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87045" name="Line 5"/>
          <p:cNvSpPr>
            <a:spLocks noChangeShapeType="1"/>
          </p:cNvSpPr>
          <p:nvPr/>
        </p:nvSpPr>
        <p:spPr bwMode="auto">
          <a:xfrm flipV="1">
            <a:off x="838200" y="762000"/>
            <a:ext cx="723900" cy="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87046" name="Text Box 6"/>
          <p:cNvSpPr txBox="1">
            <a:spLocks noChangeArrowheads="1"/>
          </p:cNvSpPr>
          <p:nvPr/>
        </p:nvSpPr>
        <p:spPr bwMode="auto">
          <a:xfrm>
            <a:off x="1828800" y="457200"/>
            <a:ext cx="5943600" cy="519113"/>
          </a:xfrm>
          <a:prstGeom prst="rect">
            <a:avLst/>
          </a:prstGeom>
          <a:noFill/>
          <a:ln w="9525">
            <a:noFill/>
            <a:miter lim="800000"/>
            <a:headEnd/>
            <a:tailEnd/>
          </a:ln>
          <a:effectLst/>
        </p:spPr>
        <p:txBody>
          <a:bodyPr>
            <a:spAutoFit/>
          </a:bodyPr>
          <a:lstStyle/>
          <a:p>
            <a:pPr algn="l">
              <a:spcBef>
                <a:spcPct val="50000"/>
              </a:spcBef>
              <a:defRPr/>
            </a:pPr>
            <a:endParaRPr lang="en-US" sz="2800">
              <a:solidFill>
                <a:schemeClr val="tx1"/>
              </a:solidFill>
              <a:latin typeface="Arial" charset="0"/>
              <a:cs typeface="Arial" charset="0"/>
            </a:endParaRPr>
          </a:p>
        </p:txBody>
      </p:sp>
      <p:sp>
        <p:nvSpPr>
          <p:cNvPr id="87047" name="AutoShape 7"/>
          <p:cNvSpPr>
            <a:spLocks noChangeArrowheads="1"/>
          </p:cNvSpPr>
          <p:nvPr/>
        </p:nvSpPr>
        <p:spPr bwMode="auto">
          <a:xfrm>
            <a:off x="1562100" y="158750"/>
            <a:ext cx="6680200" cy="1206500"/>
          </a:xfrm>
          <a:prstGeom prst="flowChartAlternateProcess">
            <a:avLst/>
          </a:prstGeom>
          <a:noFill/>
          <a:ln w="9525">
            <a:solidFill>
              <a:schemeClr val="tx1"/>
            </a:solidFill>
            <a:miter lim="800000"/>
            <a:headEnd/>
            <a:tailEnd/>
          </a:ln>
          <a:effectLst/>
        </p:spPr>
        <p:txBody>
          <a:bodyPr wrap="none" anchor="ctr"/>
          <a:lstStyle/>
          <a:p>
            <a:pPr>
              <a:defRPr/>
            </a:pPr>
            <a:endParaRPr lang="en-US">
              <a:latin typeface="Arial" charset="0"/>
              <a:cs typeface="Arial" charset="0"/>
            </a:endParaRPr>
          </a:p>
        </p:txBody>
      </p:sp>
      <p:pic>
        <p:nvPicPr>
          <p:cNvPr id="2056" name="Picture 9" descr="ISSbanner"/>
          <p:cNvPicPr>
            <a:picLocks noChangeAspect="1" noChangeArrowheads="1"/>
          </p:cNvPicPr>
          <p:nvPr userDrawn="1"/>
        </p:nvPicPr>
        <p:blipFill>
          <a:blip r:embed="rId14" cstate="print"/>
          <a:srcRect/>
          <a:stretch>
            <a:fillRect/>
          </a:stretch>
        </p:blipFill>
        <p:spPr bwMode="auto">
          <a:xfrm>
            <a:off x="304800" y="838200"/>
            <a:ext cx="647700" cy="5229225"/>
          </a:xfrm>
          <a:prstGeom prst="rect">
            <a:avLst/>
          </a:prstGeom>
          <a:noFill/>
          <a:ln w="9525">
            <a:noFill/>
            <a:miter lim="800000"/>
            <a:headEnd/>
            <a:tailEnd/>
          </a:ln>
        </p:spPr>
      </p:pic>
      <p:sp>
        <p:nvSpPr>
          <p:cNvPr id="87051" name="Line 11"/>
          <p:cNvSpPr>
            <a:spLocks noChangeShapeType="1"/>
          </p:cNvSpPr>
          <p:nvPr userDrawn="1"/>
        </p:nvSpPr>
        <p:spPr bwMode="auto">
          <a:xfrm flipV="1">
            <a:off x="838200" y="762000"/>
            <a:ext cx="0" cy="4953000"/>
          </a:xfrm>
          <a:prstGeom prst="line">
            <a:avLst/>
          </a:prstGeom>
          <a:noFill/>
          <a:ln w="76200">
            <a:solidFill>
              <a:schemeClr val="tx1"/>
            </a:solidFill>
            <a:round/>
            <a:headEnd/>
            <a:tailEnd/>
          </a:ln>
          <a:effectLst/>
        </p:spPr>
        <p:txBody>
          <a:bodyPr/>
          <a:lstStyle/>
          <a:p>
            <a:pPr>
              <a:defRPr/>
            </a:pPr>
            <a:endParaRPr lang="en-US">
              <a:latin typeface="Arial" charset="0"/>
              <a:cs typeface="Arial" charset="0"/>
            </a:endParaRPr>
          </a:p>
        </p:txBody>
      </p:sp>
      <p:sp>
        <p:nvSpPr>
          <p:cNvPr id="87054" name="Text Box 14"/>
          <p:cNvSpPr txBox="1">
            <a:spLocks noChangeArrowheads="1"/>
          </p:cNvSpPr>
          <p:nvPr userDrawn="1"/>
        </p:nvSpPr>
        <p:spPr bwMode="auto">
          <a:xfrm>
            <a:off x="1828800" y="457200"/>
            <a:ext cx="5943600" cy="519113"/>
          </a:xfrm>
          <a:prstGeom prst="rect">
            <a:avLst/>
          </a:prstGeom>
          <a:noFill/>
          <a:ln w="9525">
            <a:noFill/>
            <a:miter lim="800000"/>
            <a:headEnd/>
            <a:tailEnd/>
          </a:ln>
          <a:effectLst/>
        </p:spPr>
        <p:txBody>
          <a:bodyPr>
            <a:spAutoFit/>
          </a:bodyPr>
          <a:lstStyle/>
          <a:p>
            <a:pPr algn="l">
              <a:spcBef>
                <a:spcPct val="50000"/>
              </a:spcBef>
              <a:defRPr/>
            </a:pPr>
            <a:endParaRPr lang="en-US" sz="2800">
              <a:solidFill>
                <a:schemeClr val="tx1"/>
              </a:solidFill>
              <a:latin typeface="Arial" charset="0"/>
              <a:cs typeface="Arial"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sz="3200">
          <a:solidFill>
            <a:schemeClr val="tx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mn-lt"/>
          <a:cs typeface="+mn-cs"/>
        </a:defRPr>
      </a:lvl2pPr>
      <a:lvl3pPr marL="1143000" indent="-228600" algn="l" rtl="0" eaLnBrk="0" fontAlgn="base" hangingPunct="0">
        <a:spcBef>
          <a:spcPct val="20000"/>
        </a:spcBef>
        <a:spcAft>
          <a:spcPct val="0"/>
        </a:spcAft>
        <a:defRPr sz="2400">
          <a:solidFill>
            <a:schemeClr val="tx1"/>
          </a:solidFill>
          <a:latin typeface="+mn-lt"/>
          <a:cs typeface="+mn-cs"/>
        </a:defRPr>
      </a:lvl3pPr>
      <a:lvl4pPr marL="1600200" indent="-228600" algn="l" rtl="0" eaLnBrk="0" fontAlgn="base" hangingPunct="0">
        <a:spcBef>
          <a:spcPct val="20000"/>
        </a:spcBef>
        <a:spcAft>
          <a:spcPct val="0"/>
        </a:spcAft>
        <a:defRPr sz="2000">
          <a:solidFill>
            <a:schemeClr val="tx1"/>
          </a:solidFill>
          <a:latin typeface="+mn-lt"/>
          <a:cs typeface="+mn-cs"/>
        </a:defRPr>
      </a:lvl4pPr>
      <a:lvl5pPr marL="2057400" indent="-228600" algn="l" rtl="0" eaLnBrk="0" fontAlgn="base" hangingPunct="0">
        <a:spcBef>
          <a:spcPct val="20000"/>
        </a:spcBef>
        <a:spcAft>
          <a:spcPct val="0"/>
        </a:spcAft>
        <a:defRPr sz="2000">
          <a:solidFill>
            <a:schemeClr val="tx1"/>
          </a:solidFill>
          <a:latin typeface="+mn-lt"/>
          <a:cs typeface="+mn-cs"/>
        </a:defRPr>
      </a:lvl5pPr>
      <a:lvl6pPr marL="2514600" indent="-228600" algn="l" rtl="0" fontAlgn="base">
        <a:spcBef>
          <a:spcPct val="20000"/>
        </a:spcBef>
        <a:spcAft>
          <a:spcPct val="0"/>
        </a:spcAft>
        <a:defRPr sz="2000">
          <a:solidFill>
            <a:schemeClr val="tx1"/>
          </a:solidFill>
          <a:latin typeface="+mn-lt"/>
          <a:cs typeface="+mn-cs"/>
        </a:defRPr>
      </a:lvl6pPr>
      <a:lvl7pPr marL="2971800" indent="-228600" algn="l" rtl="0" fontAlgn="base">
        <a:spcBef>
          <a:spcPct val="20000"/>
        </a:spcBef>
        <a:spcAft>
          <a:spcPct val="0"/>
        </a:spcAft>
        <a:defRPr sz="2000">
          <a:solidFill>
            <a:schemeClr val="tx1"/>
          </a:solidFill>
          <a:latin typeface="+mn-lt"/>
          <a:cs typeface="+mn-cs"/>
        </a:defRPr>
      </a:lvl7pPr>
      <a:lvl8pPr marL="3429000" indent="-228600" algn="l" rtl="0" fontAlgn="base">
        <a:spcBef>
          <a:spcPct val="20000"/>
        </a:spcBef>
        <a:spcAft>
          <a:spcPct val="0"/>
        </a:spcAft>
        <a:defRPr sz="2000">
          <a:solidFill>
            <a:schemeClr val="tx1"/>
          </a:solidFill>
          <a:latin typeface="+mn-lt"/>
          <a:cs typeface="+mn-cs"/>
        </a:defRPr>
      </a:lvl8pPr>
      <a:lvl9pPr marL="3886200" indent="-228600" algn="l" rtl="0" fontAlgn="base">
        <a:spcBef>
          <a:spcPct val="20000"/>
        </a:spcBef>
        <a:spcAft>
          <a:spcPct val="0"/>
        </a:spcAft>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hyperlink" Target="http://www.netflixprize.com/" TargetMode="External"/><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fr-FR" smtClean="0"/>
              <a:t>CC 2007, 2011 - attribution - R.B. Allen</a:t>
            </a:r>
            <a:endParaRPr lang="en-US"/>
          </a:p>
        </p:txBody>
      </p:sp>
      <p:sp>
        <p:nvSpPr>
          <p:cNvPr id="8210" name="Rectangle 18"/>
          <p:cNvSpPr>
            <a:spLocks noGrp="1" noChangeArrowheads="1"/>
          </p:cNvSpPr>
          <p:nvPr>
            <p:ph type="subTitle" idx="1"/>
          </p:nvPr>
        </p:nvSpPr>
        <p:spPr>
          <a:ln/>
        </p:spPr>
        <p:txBody>
          <a:bodyPr/>
          <a:lstStyle/>
          <a:p>
            <a:endParaRPr lang="en-US"/>
          </a:p>
        </p:txBody>
      </p:sp>
      <p:sp>
        <p:nvSpPr>
          <p:cNvPr id="8204" name="Text Box 12"/>
          <p:cNvSpPr txBox="1">
            <a:spLocks noChangeArrowheads="1"/>
          </p:cNvSpPr>
          <p:nvPr/>
        </p:nvSpPr>
        <p:spPr bwMode="auto">
          <a:xfrm>
            <a:off x="1752600" y="381000"/>
            <a:ext cx="5638800" cy="579438"/>
          </a:xfrm>
          <a:prstGeom prst="rect">
            <a:avLst/>
          </a:prstGeom>
          <a:noFill/>
          <a:ln w="9525">
            <a:noFill/>
            <a:miter lim="800000"/>
            <a:headEnd/>
            <a:tailEnd/>
          </a:ln>
          <a:effectLst/>
        </p:spPr>
        <p:txBody>
          <a:bodyPr>
            <a:spAutoFit/>
          </a:bodyPr>
          <a:lstStyle/>
          <a:p>
            <a:pPr>
              <a:spcBef>
                <a:spcPct val="50000"/>
              </a:spcBef>
            </a:pPr>
            <a:endParaRPr lang="en-US" sz="3200"/>
          </a:p>
        </p:txBody>
      </p:sp>
      <p:sp>
        <p:nvSpPr>
          <p:cNvPr id="8205" name="Text Box 13"/>
          <p:cNvSpPr txBox="1">
            <a:spLocks noChangeArrowheads="1"/>
          </p:cNvSpPr>
          <p:nvPr/>
        </p:nvSpPr>
        <p:spPr bwMode="auto">
          <a:xfrm>
            <a:off x="2133600" y="457200"/>
            <a:ext cx="5486400" cy="457200"/>
          </a:xfrm>
          <a:prstGeom prst="rect">
            <a:avLst/>
          </a:prstGeom>
          <a:noFill/>
          <a:ln w="9525">
            <a:noFill/>
            <a:miter lim="800000"/>
            <a:headEnd/>
            <a:tailEnd/>
          </a:ln>
          <a:effectLst/>
        </p:spPr>
        <p:txBody>
          <a:bodyPr>
            <a:spAutoFit/>
          </a:bodyPr>
          <a:lstStyle/>
          <a:p>
            <a:pPr>
              <a:spcBef>
                <a:spcPct val="50000"/>
              </a:spcBef>
            </a:pPr>
            <a:endParaRPr lang="en-US" sz="2400"/>
          </a:p>
        </p:txBody>
      </p:sp>
      <p:sp>
        <p:nvSpPr>
          <p:cNvPr id="8206" name="Text Box 14"/>
          <p:cNvSpPr txBox="1">
            <a:spLocks noChangeArrowheads="1"/>
          </p:cNvSpPr>
          <p:nvPr/>
        </p:nvSpPr>
        <p:spPr bwMode="auto">
          <a:xfrm>
            <a:off x="1752600" y="0"/>
            <a:ext cx="6248400" cy="1877437"/>
          </a:xfrm>
          <a:prstGeom prst="rect">
            <a:avLst/>
          </a:prstGeom>
          <a:noFill/>
          <a:ln w="9525">
            <a:noFill/>
            <a:miter lim="800000"/>
            <a:headEnd/>
            <a:tailEnd/>
          </a:ln>
          <a:effectLst/>
        </p:spPr>
        <p:txBody>
          <a:bodyPr wrap="square">
            <a:spAutoFit/>
          </a:bodyPr>
          <a:lstStyle/>
          <a:p>
            <a:pPr algn="ctr">
              <a:spcBef>
                <a:spcPct val="50000"/>
              </a:spcBef>
            </a:pPr>
            <a:r>
              <a:rPr lang="en-US" dirty="0"/>
              <a:t>  </a:t>
            </a:r>
            <a:r>
              <a:rPr lang="en-US" sz="2400" dirty="0"/>
              <a:t>Human </a:t>
            </a:r>
            <a:r>
              <a:rPr lang="en-US" sz="2400" dirty="0" smtClean="0"/>
              <a:t>Cognition, Emotion </a:t>
            </a:r>
            <a:r>
              <a:rPr lang="en-US" sz="2400" dirty="0"/>
              <a:t>and </a:t>
            </a:r>
          </a:p>
          <a:p>
            <a:pPr algn="ctr">
              <a:spcBef>
                <a:spcPct val="50000"/>
              </a:spcBef>
            </a:pPr>
            <a:r>
              <a:rPr lang="en-US" sz="2400" dirty="0" smtClean="0"/>
              <a:t> </a:t>
            </a:r>
            <a:r>
              <a:rPr lang="en-US" sz="2400" dirty="0"/>
              <a:t>Interaction with Information Systems</a:t>
            </a:r>
          </a:p>
          <a:p>
            <a:pPr>
              <a:spcBef>
                <a:spcPct val="50000"/>
              </a:spcBef>
            </a:pPr>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3"/>
          <p:cNvSpPr>
            <a:spLocks noGrp="1"/>
          </p:cNvSpPr>
          <p:nvPr>
            <p:ph type="ftr" sz="quarter" idx="10"/>
          </p:nvPr>
        </p:nvSpPr>
        <p:spPr/>
        <p:txBody>
          <a:bodyPr/>
          <a:lstStyle/>
          <a:p>
            <a:r>
              <a:rPr lang="fr-FR" smtClean="0"/>
              <a:t>CC 2007, 2011 - attribution - R.B. Allen</a:t>
            </a:r>
            <a:endParaRPr lang="en-US"/>
          </a:p>
        </p:txBody>
      </p:sp>
      <p:sp>
        <p:nvSpPr>
          <p:cNvPr id="6553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2800" dirty="0"/>
              <a:t>Making Application </a:t>
            </a:r>
            <a:r>
              <a:rPr lang="en-US" sz="2800" dirty="0" smtClean="0"/>
              <a:t>Programs </a:t>
            </a:r>
            <a:r>
              <a:rPr lang="en-US" sz="2800" dirty="0"/>
              <a:t/>
            </a:r>
            <a:br>
              <a:rPr lang="en-US" sz="2800" dirty="0"/>
            </a:br>
            <a:r>
              <a:rPr lang="en-US" sz="2800" dirty="0"/>
              <a:t>Easy to Learn</a:t>
            </a:r>
          </a:p>
        </p:txBody>
      </p:sp>
      <p:sp>
        <p:nvSpPr>
          <p:cNvPr id="65539" name="Rectangle 3"/>
          <p:cNvSpPr>
            <a:spLocks noGrp="1" noChangeArrowheads="1"/>
          </p:cNvSpPr>
          <p:nvPr>
            <p:ph type="body" idx="1"/>
          </p:nvPr>
        </p:nvSpPr>
        <p:spPr>
          <a:xfrm>
            <a:off x="914400" y="1524000"/>
            <a:ext cx="8229600" cy="4876800"/>
          </a:xfrm>
          <a:ln/>
        </p:spPr>
        <p:txBody>
          <a:bodyPr/>
          <a:lstStyle/>
          <a:p>
            <a:pPr>
              <a:buFontTx/>
              <a:buChar char="•"/>
            </a:pPr>
            <a:r>
              <a:rPr lang="en-US" dirty="0"/>
              <a:t>Interface Metaphors </a:t>
            </a:r>
          </a:p>
          <a:p>
            <a:pPr lvl="1">
              <a:buFontTx/>
              <a:buChar char="–"/>
            </a:pPr>
            <a:r>
              <a:rPr lang="en-US" dirty="0"/>
              <a:t>Can be a helpful </a:t>
            </a:r>
          </a:p>
          <a:p>
            <a:pPr lvl="2">
              <a:buFontTx/>
              <a:buChar char="•"/>
            </a:pPr>
            <a:r>
              <a:rPr lang="en-US" dirty="0"/>
              <a:t>A word processing system works like a typewriter</a:t>
            </a:r>
          </a:p>
          <a:p>
            <a:pPr lvl="1">
              <a:buFontTx/>
              <a:buChar char="–"/>
            </a:pPr>
            <a:r>
              <a:rPr lang="en-US" dirty="0"/>
              <a:t>Can be harmful</a:t>
            </a:r>
          </a:p>
          <a:p>
            <a:pPr lvl="2">
              <a:buFontTx/>
              <a:buChar char="•"/>
            </a:pPr>
            <a:r>
              <a:rPr lang="en-US" dirty="0"/>
              <a:t>In a word processing system the words wrap to the next line when you come to the end of a line</a:t>
            </a:r>
          </a:p>
          <a:p>
            <a:pPr>
              <a:buFontTx/>
              <a:buChar char="•"/>
            </a:pPr>
            <a:r>
              <a:rPr lang="en-US" dirty="0"/>
              <a:t>Affordances provide clues </a:t>
            </a:r>
            <a:endParaRPr lang="en-US" dirty="0" smtClean="0"/>
          </a:p>
          <a:p>
            <a:r>
              <a:rPr lang="en-US" dirty="0" smtClean="0"/>
              <a:t>   about </a:t>
            </a:r>
            <a:r>
              <a:rPr lang="en-US" dirty="0"/>
              <a:t>the functionality </a:t>
            </a:r>
            <a:r>
              <a:rPr lang="en-US" dirty="0" smtClean="0"/>
              <a:t>of</a:t>
            </a:r>
          </a:p>
          <a:p>
            <a:r>
              <a:rPr lang="en-US" dirty="0" smtClean="0"/>
              <a:t>   a </a:t>
            </a:r>
            <a:r>
              <a:rPr lang="en-US" dirty="0"/>
              <a:t>device.</a:t>
            </a:r>
          </a:p>
          <a:p>
            <a:pPr>
              <a:buFontTx/>
              <a:buChar char="•"/>
            </a:pPr>
            <a:endParaRPr lang="en-US" dirty="0"/>
          </a:p>
        </p:txBody>
      </p:sp>
      <p:pic>
        <p:nvPicPr>
          <p:cNvPr id="65540" name="Picture 4" descr="0262640376-medium"/>
          <p:cNvPicPr>
            <a:picLocks noChangeAspect="1" noChangeArrowheads="1"/>
          </p:cNvPicPr>
          <p:nvPr/>
        </p:nvPicPr>
        <p:blipFill>
          <a:blip r:embed="rId3" cstate="print"/>
          <a:srcRect/>
          <a:stretch>
            <a:fillRect/>
          </a:stretch>
        </p:blipFill>
        <p:spPr bwMode="auto">
          <a:xfrm>
            <a:off x="6934200" y="4343400"/>
            <a:ext cx="1684338" cy="2514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27650" name="Rectangle 2"/>
          <p:cNvSpPr>
            <a:spLocks noGrp="1" noChangeArrowheads="1"/>
          </p:cNvSpPr>
          <p:nvPr>
            <p:ph type="title"/>
          </p:nvPr>
        </p:nvSpPr>
        <p:spPr bwMode="auto">
          <a:xfrm>
            <a:off x="457200" y="4572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a:t>Interface Engineering</a:t>
            </a:r>
          </a:p>
        </p:txBody>
      </p:sp>
      <p:sp>
        <p:nvSpPr>
          <p:cNvPr id="27651" name="Rectangle 3"/>
          <p:cNvSpPr>
            <a:spLocks noGrp="1" noChangeArrowheads="1"/>
          </p:cNvSpPr>
          <p:nvPr>
            <p:ph type="body" idx="1"/>
          </p:nvPr>
        </p:nvSpPr>
        <p:spPr>
          <a:xfrm>
            <a:off x="1143000" y="1524000"/>
            <a:ext cx="7772400" cy="4876800"/>
          </a:xfrm>
          <a:ln/>
        </p:spPr>
        <p:txBody>
          <a:bodyPr/>
          <a:lstStyle/>
          <a:p>
            <a:pPr>
              <a:lnSpc>
                <a:spcPct val="90000"/>
              </a:lnSpc>
              <a:buFontTx/>
              <a:buChar char="•"/>
            </a:pPr>
            <a:r>
              <a:rPr lang="en-US"/>
              <a:t>Can we set the parameters of an interface the same way that an engineer follows equations when building a bridge?  </a:t>
            </a:r>
          </a:p>
          <a:p>
            <a:pPr>
              <a:lnSpc>
                <a:spcPct val="90000"/>
              </a:lnSpc>
              <a:buFontTx/>
              <a:buChar char="•"/>
            </a:pPr>
            <a:r>
              <a:rPr lang="en-US"/>
              <a:t>One example is the Keystroke Level Model.  This tries to predict the time to complete specific commands with keystrokes and mental planning time.</a:t>
            </a:r>
          </a:p>
          <a:p>
            <a:pPr>
              <a:lnSpc>
                <a:spcPct val="90000"/>
              </a:lnSpc>
              <a:buFontTx/>
              <a:buChar char="•"/>
            </a:pPr>
            <a:r>
              <a:rPr lang="en-US"/>
              <a:t>Works well for simple tasks, but not for complex ones.</a:t>
            </a:r>
          </a:p>
          <a:p>
            <a:pPr>
              <a:lnSpc>
                <a:spcPct val="90000"/>
              </a:lnSpc>
              <a:buFontTx/>
              <a:buChar char="•"/>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66562"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Evaluation of</a:t>
            </a:r>
            <a:br>
              <a:rPr lang="en-US" sz="3200"/>
            </a:br>
            <a:r>
              <a:rPr lang="en-US" sz="3200"/>
              <a:t>Interfaces/Interaction </a:t>
            </a:r>
            <a:br>
              <a:rPr lang="en-US" sz="3200"/>
            </a:br>
            <a:endParaRPr lang="en-US" sz="3200"/>
          </a:p>
        </p:txBody>
      </p:sp>
      <p:sp>
        <p:nvSpPr>
          <p:cNvPr id="66563" name="Rectangle 3"/>
          <p:cNvSpPr>
            <a:spLocks noGrp="1" noChangeArrowheads="1"/>
          </p:cNvSpPr>
          <p:nvPr>
            <p:ph type="body" idx="1"/>
          </p:nvPr>
        </p:nvSpPr>
        <p:spPr>
          <a:xfrm>
            <a:off x="1143000" y="1600200"/>
            <a:ext cx="7543800" cy="4525963"/>
          </a:xfrm>
          <a:ln/>
        </p:spPr>
        <p:txBody>
          <a:bodyPr/>
          <a:lstStyle/>
          <a:p>
            <a:pPr>
              <a:buFontTx/>
              <a:buChar char="•"/>
            </a:pPr>
            <a:r>
              <a:rPr lang="en-US" dirty="0"/>
              <a:t>Three main approaches</a:t>
            </a:r>
          </a:p>
          <a:p>
            <a:pPr lvl="1">
              <a:buFontTx/>
              <a:buChar char="–"/>
            </a:pPr>
            <a:r>
              <a:rPr lang="en-US" dirty="0"/>
              <a:t>Usability testing</a:t>
            </a:r>
          </a:p>
          <a:p>
            <a:pPr lvl="2">
              <a:buFontTx/>
              <a:buChar char="•"/>
            </a:pPr>
            <a:r>
              <a:rPr lang="en-US" dirty="0"/>
              <a:t>Either experiments or discount usability</a:t>
            </a:r>
          </a:p>
          <a:p>
            <a:pPr lvl="2">
              <a:buFontTx/>
              <a:buChar char="•"/>
            </a:pPr>
            <a:r>
              <a:rPr lang="en-US" dirty="0"/>
              <a:t>Highly replicable but not necessarily realistic</a:t>
            </a:r>
          </a:p>
          <a:p>
            <a:pPr lvl="1">
              <a:buFontTx/>
              <a:buChar char="–"/>
            </a:pPr>
            <a:r>
              <a:rPr lang="en-US" dirty="0"/>
              <a:t>Field studies</a:t>
            </a:r>
          </a:p>
          <a:p>
            <a:pPr lvl="2">
              <a:buFontTx/>
              <a:buChar char="•"/>
            </a:pPr>
            <a:r>
              <a:rPr lang="en-US" dirty="0"/>
              <a:t>Watching users in natural environments</a:t>
            </a:r>
          </a:p>
          <a:p>
            <a:pPr lvl="2">
              <a:buFontTx/>
              <a:buChar char="•"/>
            </a:pPr>
            <a:r>
              <a:rPr lang="en-US" dirty="0"/>
              <a:t>High generality</a:t>
            </a:r>
          </a:p>
          <a:p>
            <a:pPr lvl="1">
              <a:buFontTx/>
              <a:buChar char="–"/>
            </a:pPr>
            <a:r>
              <a:rPr lang="en-US" dirty="0"/>
              <a:t>Heuristic evaluation</a:t>
            </a:r>
          </a:p>
          <a:p>
            <a:pPr lvl="2">
              <a:buFontTx/>
              <a:buChar char="•"/>
            </a:pPr>
            <a:r>
              <a:rPr lang="en-US" dirty="0"/>
              <a:t>Apply simple checklists or </a:t>
            </a:r>
          </a:p>
          <a:p>
            <a:pPr lvl="2">
              <a:buFontTx/>
              <a:buChar char="•"/>
            </a:pPr>
            <a:r>
              <a:rPr lang="en-US" dirty="0"/>
              <a:t>Relatively easy and cheap to conduct</a:t>
            </a:r>
          </a:p>
          <a:p>
            <a:pPr>
              <a:buFontTx/>
              <a:buChar cha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61442" name="Rectangle 2"/>
          <p:cNvSpPr>
            <a:spLocks noGrp="1" noChangeArrowheads="1"/>
          </p:cNvSpPr>
          <p:nvPr>
            <p:ph type="title"/>
          </p:nvPr>
        </p:nvSpPr>
        <p:spPr bwMode="auto">
          <a:xfrm>
            <a:off x="4572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600"/>
              <a:t>Cognitive Bias in Choice</a:t>
            </a:r>
            <a:br>
              <a:rPr lang="en-US" sz="3600"/>
            </a:br>
            <a:r>
              <a:rPr lang="en-US" sz="2000"/>
              <a:t>Kahneman and Tversky</a:t>
            </a:r>
          </a:p>
        </p:txBody>
      </p:sp>
      <p:sp>
        <p:nvSpPr>
          <p:cNvPr id="61443" name="Rectangle 3"/>
          <p:cNvSpPr>
            <a:spLocks noGrp="1" noChangeArrowheads="1"/>
          </p:cNvSpPr>
          <p:nvPr>
            <p:ph type="body" idx="1"/>
          </p:nvPr>
        </p:nvSpPr>
        <p:spPr>
          <a:xfrm>
            <a:off x="1143000" y="1524000"/>
            <a:ext cx="7848600" cy="4876800"/>
          </a:xfrm>
          <a:ln/>
        </p:spPr>
        <p:txBody>
          <a:bodyPr/>
          <a:lstStyle/>
          <a:p>
            <a:pPr>
              <a:lnSpc>
                <a:spcPct val="90000"/>
              </a:lnSpc>
              <a:buFontTx/>
              <a:buChar char="•"/>
            </a:pPr>
            <a:endParaRPr lang="en-US" sz="2400"/>
          </a:p>
          <a:p>
            <a:pPr lvl="1">
              <a:lnSpc>
                <a:spcPct val="90000"/>
              </a:lnSpc>
              <a:buFontTx/>
              <a:buChar char="–"/>
            </a:pPr>
            <a:r>
              <a:rPr lang="en-US" sz="2000"/>
              <a:t>People may drive across town to save $5 on a $15 calculator but not drive across town to save $5 on a $125 coat.</a:t>
            </a:r>
          </a:p>
          <a:p>
            <a:pPr lvl="1">
              <a:lnSpc>
                <a:spcPct val="90000"/>
              </a:lnSpc>
              <a:buFontTx/>
              <a:buChar char="–"/>
            </a:pPr>
            <a:r>
              <a:rPr lang="en-US" sz="2000"/>
              <a:t>Someone argues that cigarette smoking is not unhealthy because his grandfather smoked three packs of cigarettes a day and lived to be 100. The grandfather's health could simply be an unusual case that does not speak to the health of smokers in general. </a:t>
            </a:r>
          </a:p>
          <a:p>
            <a:pPr lvl="1">
              <a:lnSpc>
                <a:spcPct val="90000"/>
              </a:lnSpc>
              <a:buFontTx/>
              <a:buChar char="–"/>
            </a:pPr>
            <a:r>
              <a:rPr lang="en-US" sz="2000"/>
              <a:t>The president gives the State of the Union address and says that walnut farmers need a special farm subsidy. He points to a farmer in the balcony who is sitting next to his wife and explains how the farmer will benefit. Others who watch and discuss later agree that the subsidy is needed based on the benefit to that farmer. The farmer, however, might be the only person who will benefit from the subsidy. We don't know if walnut farmers in general need this subsidy. </a:t>
            </a:r>
          </a:p>
          <a:p>
            <a:pPr lvl="1">
              <a:lnSpc>
                <a:spcPct val="90000"/>
              </a:lnSpc>
              <a:buFontTx/>
              <a:buChar char="–"/>
            </a:pPr>
            <a:endParaRPr lang="en-US" sz="2000"/>
          </a:p>
          <a:p>
            <a:pPr lvl="1">
              <a:lnSpc>
                <a:spcPct val="90000"/>
              </a:lnSpc>
              <a:buFontTx/>
              <a:buChar char="–"/>
            </a:pPr>
            <a:endParaRPr lang="en-US" sz="20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2457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Conceptual Models and </a:t>
            </a:r>
            <a:br>
              <a:rPr lang="en-US" sz="3200"/>
            </a:br>
            <a:r>
              <a:rPr lang="en-US" sz="3200"/>
              <a:t>Mental Models </a:t>
            </a:r>
          </a:p>
        </p:txBody>
      </p:sp>
      <p:sp>
        <p:nvSpPr>
          <p:cNvPr id="24579" name="Rectangle 3"/>
          <p:cNvSpPr>
            <a:spLocks noGrp="1" noChangeArrowheads="1"/>
          </p:cNvSpPr>
          <p:nvPr>
            <p:ph type="body" idx="1"/>
          </p:nvPr>
        </p:nvSpPr>
        <p:spPr>
          <a:xfrm>
            <a:off x="1143000" y="1524000"/>
            <a:ext cx="7848600" cy="4876800"/>
          </a:xfrm>
          <a:ln/>
        </p:spPr>
        <p:txBody>
          <a:bodyPr/>
          <a:lstStyle/>
          <a:p>
            <a:pPr>
              <a:lnSpc>
                <a:spcPct val="90000"/>
              </a:lnSpc>
              <a:buFontTx/>
              <a:buChar char="•"/>
            </a:pPr>
            <a:r>
              <a:rPr lang="en-US" sz="2800"/>
              <a:t>Conceptual models to teach complex ideas.  Conceptual models are often similar to information system representations</a:t>
            </a:r>
          </a:p>
          <a:p>
            <a:pPr lvl="1">
              <a:lnSpc>
                <a:spcPct val="90000"/>
              </a:lnSpc>
              <a:buFontTx/>
              <a:buChar char="–"/>
            </a:pPr>
            <a:r>
              <a:rPr lang="en-US" sz="2400"/>
              <a:t>Equations, schematic images</a:t>
            </a:r>
          </a:p>
          <a:p>
            <a:pPr>
              <a:lnSpc>
                <a:spcPct val="90000"/>
              </a:lnSpc>
              <a:buFontTx/>
              <a:buChar char="•"/>
            </a:pPr>
            <a:r>
              <a:rPr lang="en-US" sz="2800"/>
              <a:t>People seem to develop mental models as internal representations for complex processes</a:t>
            </a:r>
          </a:p>
          <a:p>
            <a:pPr lvl="1">
              <a:lnSpc>
                <a:spcPct val="90000"/>
              </a:lnSpc>
              <a:buFontTx/>
              <a:buChar char="–"/>
            </a:pPr>
            <a:r>
              <a:rPr lang="en-US" sz="2000"/>
              <a:t>How does a car work?</a:t>
            </a:r>
          </a:p>
          <a:p>
            <a:pPr lvl="1">
              <a:lnSpc>
                <a:spcPct val="90000"/>
              </a:lnSpc>
              <a:buFontTx/>
              <a:buChar char="–"/>
            </a:pPr>
            <a:r>
              <a:rPr lang="en-US" sz="2000"/>
              <a:t>How does the Internet or search engine work?</a:t>
            </a:r>
          </a:p>
          <a:p>
            <a:pPr lvl="1">
              <a:lnSpc>
                <a:spcPct val="90000"/>
              </a:lnSpc>
              <a:buFontTx/>
              <a:buChar char="–"/>
            </a:pPr>
            <a:r>
              <a:rPr lang="en-US" sz="2000"/>
              <a:t>What will my friend do after class tomorrow?</a:t>
            </a:r>
          </a:p>
          <a:p>
            <a:pPr>
              <a:lnSpc>
                <a:spcPct val="90000"/>
              </a:lnSpc>
              <a:buFontTx/>
              <a:buChar char="•"/>
            </a:pPr>
            <a:r>
              <a:rPr lang="en-US" sz="2800"/>
              <a:t>But, it is hard to determine the cognitive representation for mental models.</a:t>
            </a:r>
          </a:p>
          <a:p>
            <a:pPr>
              <a:lnSpc>
                <a:spcPct val="90000"/>
              </a:lnSpc>
              <a:buFontTx/>
              <a:buChar char="•"/>
            </a:pPr>
            <a:endParaRPr lang="en-US" sz="2800"/>
          </a:p>
          <a:p>
            <a:pPr>
              <a:lnSpc>
                <a:spcPct val="90000"/>
              </a:lnSpc>
            </a:pPr>
            <a:endParaRPr lang="en-US" sz="2800"/>
          </a:p>
          <a:p>
            <a:pPr>
              <a:lnSpc>
                <a:spcPct val="90000"/>
              </a:lnSpc>
              <a:buFontTx/>
              <a:buChar char="•"/>
            </a:pPr>
            <a:endParaRPr lang="en-US" sz="28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6451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200"/>
              <a:t>Attribution and </a:t>
            </a:r>
            <a:br>
              <a:rPr lang="en-US" sz="3200"/>
            </a:br>
            <a:r>
              <a:rPr lang="en-US" sz="3200"/>
              <a:t>Stereotypes</a:t>
            </a:r>
          </a:p>
        </p:txBody>
      </p:sp>
      <p:sp>
        <p:nvSpPr>
          <p:cNvPr id="64515" name="Rectangle 3"/>
          <p:cNvSpPr>
            <a:spLocks noGrp="1" noChangeArrowheads="1"/>
          </p:cNvSpPr>
          <p:nvPr>
            <p:ph type="body" idx="1"/>
          </p:nvPr>
        </p:nvSpPr>
        <p:spPr>
          <a:xfrm>
            <a:off x="1143000" y="1600200"/>
            <a:ext cx="7543800" cy="4525963"/>
          </a:xfrm>
          <a:ln/>
        </p:spPr>
        <p:txBody>
          <a:bodyPr/>
          <a:lstStyle/>
          <a:p>
            <a:pPr>
              <a:buFontTx/>
              <a:buChar char="•"/>
            </a:pPr>
            <a:r>
              <a:rPr lang="en-US" sz="2400" dirty="0"/>
              <a:t>People develop expectations about the behavior of other people all the time.</a:t>
            </a:r>
          </a:p>
          <a:p>
            <a:pPr>
              <a:buFontTx/>
              <a:buChar char="•"/>
            </a:pPr>
            <a:r>
              <a:rPr lang="en-US" sz="2400" dirty="0"/>
              <a:t>People tend to believe a plausible narrative if it is consistent with their other knowledge and beliefs.</a:t>
            </a:r>
          </a:p>
          <a:p>
            <a:pPr lvl="1">
              <a:buFontTx/>
              <a:buChar char="–"/>
            </a:pPr>
            <a:r>
              <a:rPr lang="en-US" sz="2400" dirty="0"/>
              <a:t>If there was a bank robbery and there are two suspects – a doctor and a previously convinced felon who are we more likely to believe is guilty?</a:t>
            </a:r>
          </a:p>
          <a:p>
            <a:pPr>
              <a:buFontTx/>
              <a:buChar char="•"/>
            </a:pPr>
            <a:r>
              <a:rPr lang="en-US" sz="2400" dirty="0"/>
              <a:t>These expectations can often be wrong.  Perhaps people need more subtle models for developing expectations about the behavior of others.</a:t>
            </a:r>
          </a:p>
          <a:p>
            <a:pPr>
              <a:buFontTx/>
              <a:buChar char="•"/>
            </a:pPr>
            <a:endParaRPr lang="en-US" sz="2800" dirty="0"/>
          </a:p>
          <a:p>
            <a:pPr lvl="1"/>
            <a:endParaRPr lang="en-US" sz="2400" dirty="0"/>
          </a:p>
          <a:p>
            <a:pPr lvl="1">
              <a:buFontTx/>
              <a:buChar char="–"/>
            </a:pPr>
            <a:endParaRPr lang="en-US" sz="2400" dirty="0"/>
          </a:p>
          <a:p>
            <a:pPr>
              <a:buFontTx/>
              <a:buChar char="•"/>
            </a:pP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46082" name="Rectangle 2"/>
          <p:cNvSpPr>
            <a:spLocks noGrp="1" noChangeArrowheads="1"/>
          </p:cNvSpPr>
          <p:nvPr>
            <p:ph type="title"/>
          </p:nvPr>
        </p:nvSpPr>
        <p:spPr bwMode="auto">
          <a:no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3600" dirty="0"/>
              <a:t>Recommendation </a:t>
            </a:r>
            <a:r>
              <a:rPr lang="en-US" sz="3600" dirty="0" smtClean="0"/>
              <a:t>Systems and</a:t>
            </a:r>
            <a:br>
              <a:rPr lang="en-US" sz="3600" dirty="0" smtClean="0"/>
            </a:br>
            <a:r>
              <a:rPr lang="en-US" sz="3600" dirty="0" smtClean="0"/>
              <a:t>Social Search</a:t>
            </a:r>
            <a:endParaRPr lang="en-US" sz="3600" dirty="0"/>
          </a:p>
        </p:txBody>
      </p:sp>
      <p:sp>
        <p:nvSpPr>
          <p:cNvPr id="46083" name="Rectangle 3"/>
          <p:cNvSpPr>
            <a:spLocks noGrp="1" noChangeArrowheads="1"/>
          </p:cNvSpPr>
          <p:nvPr>
            <p:ph type="body" idx="1"/>
          </p:nvPr>
        </p:nvSpPr>
        <p:spPr>
          <a:xfrm>
            <a:off x="990600" y="1600200"/>
            <a:ext cx="8153400" cy="4525963"/>
          </a:xfrm>
          <a:ln/>
        </p:spPr>
        <p:txBody>
          <a:bodyPr/>
          <a:lstStyle/>
          <a:p>
            <a:r>
              <a:rPr lang="en-US" dirty="0" smtClean="0"/>
              <a:t>In early search engines, search results were based entirely on the similarity of the query terms to the document terms.</a:t>
            </a:r>
          </a:p>
          <a:p>
            <a:r>
              <a:rPr lang="en-US" dirty="0" smtClean="0"/>
              <a:t> Current search engines also consider the  </a:t>
            </a:r>
            <a:r>
              <a:rPr lang="en-US" dirty="0"/>
              <a:t>“similarity</a:t>
            </a:r>
            <a:r>
              <a:rPr lang="en-US" dirty="0" smtClean="0"/>
              <a:t>” of the user to other people.</a:t>
            </a:r>
            <a:endParaRPr lang="en-US" dirty="0"/>
          </a:p>
          <a:p>
            <a:pPr lvl="1"/>
            <a:r>
              <a:rPr lang="en-US" sz="1800" dirty="0"/>
              <a:t>Collaborative filtering</a:t>
            </a:r>
          </a:p>
          <a:p>
            <a:pPr lvl="2"/>
            <a:r>
              <a:rPr lang="en-US" sz="1800" dirty="0"/>
              <a:t>Other people refer content to you based on their impression of your interests</a:t>
            </a:r>
          </a:p>
          <a:p>
            <a:pPr lvl="1"/>
            <a:r>
              <a:rPr lang="en-US" sz="1800" dirty="0"/>
              <a:t>Social filtering</a:t>
            </a:r>
          </a:p>
          <a:p>
            <a:pPr lvl="2"/>
            <a:r>
              <a:rPr lang="en-US" sz="1800" dirty="0"/>
              <a:t>Predictions based on implicit or explicit behavior (e.g., ratings) of others</a:t>
            </a:r>
          </a:p>
          <a:p>
            <a:pPr lvl="2"/>
            <a:r>
              <a:rPr lang="en-US" sz="1800" dirty="0"/>
              <a:t>http://www.ratingzone.com/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54274" name="Rectangle 2"/>
          <p:cNvSpPr>
            <a:spLocks noGrp="1" noChangeArrowheads="1"/>
          </p:cNvSpPr>
          <p:nvPr>
            <p:ph type="title"/>
          </p:nvPr>
        </p:nvSpPr>
        <p:spPr bwMode="auto">
          <a:xfrm>
            <a:off x="914400" y="457200"/>
            <a:ext cx="8229600" cy="1143000"/>
          </a:xfrm>
          <a:no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a:t>Ratings and Recommendation Services</a:t>
            </a:r>
          </a:p>
        </p:txBody>
      </p:sp>
      <p:sp>
        <p:nvSpPr>
          <p:cNvPr id="54275" name="Rectangle 3"/>
          <p:cNvSpPr>
            <a:spLocks noGrp="1" noChangeArrowheads="1"/>
          </p:cNvSpPr>
          <p:nvPr>
            <p:ph type="body" idx="1"/>
          </p:nvPr>
        </p:nvSpPr>
        <p:spPr>
          <a:xfrm>
            <a:off x="1447800" y="1600200"/>
            <a:ext cx="7239000" cy="4525963"/>
          </a:xfrm>
          <a:ln/>
        </p:spPr>
        <p:txBody>
          <a:bodyPr/>
          <a:lstStyle/>
          <a:p>
            <a:r>
              <a:rPr lang="en-US" sz="2400"/>
              <a:t>In some cases, it can be difficult to collect explicit preference ratings from a person. </a:t>
            </a:r>
          </a:p>
          <a:p>
            <a:r>
              <a:rPr lang="en-US" sz="2400" i="1"/>
              <a:t>Implicit </a:t>
            </a:r>
            <a:r>
              <a:rPr lang="en-US" sz="2400"/>
              <a:t>ratings could be easier. That is, we could just record your behavior.</a:t>
            </a:r>
          </a:p>
          <a:p>
            <a:r>
              <a:rPr lang="en-US" sz="2400"/>
              <a:t>For a company like Amazon there can be too much data. What to count?</a:t>
            </a:r>
          </a:p>
          <a:p>
            <a:pPr lvl="1"/>
            <a:r>
              <a:rPr lang="en-US" sz="2400"/>
              <a:t>Books bought</a:t>
            </a:r>
          </a:p>
          <a:p>
            <a:pPr lvl="1"/>
            <a:r>
              <a:rPr lang="en-US" sz="2400"/>
              <a:t>Pages viewed?</a:t>
            </a:r>
          </a:p>
          <a:p>
            <a:pPr lvl="1"/>
            <a:r>
              <a:rPr lang="en-US" sz="2400"/>
              <a:t>Books returned by search hits?</a:t>
            </a:r>
          </a:p>
          <a:p>
            <a:pPr lvl="1"/>
            <a:endParaRPr lang="en-US" sz="240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no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400" dirty="0"/>
              <a:t>Predict the preference on V6 for P3</a:t>
            </a:r>
            <a:r>
              <a:rPr lang="en-US" sz="4000" dirty="0"/>
              <a:t/>
            </a:r>
            <a:br>
              <a:rPr lang="en-US" sz="4000" dirty="0"/>
            </a:br>
            <a:endParaRPr lang="en-US" sz="4000" dirty="0"/>
          </a:p>
        </p:txBody>
      </p:sp>
      <p:graphicFrame>
        <p:nvGraphicFramePr>
          <p:cNvPr id="50223" name="Group 47"/>
          <p:cNvGraphicFramePr>
            <a:graphicFrameLocks noGrp="1"/>
          </p:cNvGraphicFramePr>
          <p:nvPr>
            <p:ph idx="1"/>
          </p:nvPr>
        </p:nvGraphicFramePr>
        <p:xfrm>
          <a:off x="1447800" y="1579753"/>
          <a:ext cx="7391400" cy="3917568"/>
        </p:xfrm>
        <a:graphic>
          <a:graphicData uri="http://schemas.openxmlformats.org/drawingml/2006/table">
            <a:tbl>
              <a:tblPr/>
              <a:tblGrid>
                <a:gridCol w="1448573"/>
                <a:gridCol w="989336"/>
                <a:gridCol w="990698"/>
                <a:gridCol w="992061"/>
                <a:gridCol w="990699"/>
                <a:gridCol w="998874"/>
                <a:gridCol w="981159"/>
              </a:tblGrid>
              <a:tr h="123989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charset="0"/>
                        <a:cs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Video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Video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Video 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Video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Video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Video 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1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Person 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436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Person 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  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16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Person 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0221" name="Rectangle 45"/>
          <p:cNvSpPr>
            <a:spLocks noChangeArrowheads="1"/>
          </p:cNvSpPr>
          <p:nvPr/>
        </p:nvSpPr>
        <p:spPr bwMode="auto">
          <a:xfrm>
            <a:off x="685800" y="5791200"/>
            <a:ext cx="7620000" cy="609600"/>
          </a:xfrm>
          <a:prstGeom prst="rect">
            <a:avLst/>
          </a:prstGeom>
          <a:noFill/>
          <a:ln w="9525">
            <a:noFill/>
            <a:miter lim="800000"/>
            <a:headEnd/>
            <a:tailEnd/>
          </a:ln>
          <a:effectLst/>
        </p:spPr>
        <p:txBody>
          <a:bodyPr anchor="ctr"/>
          <a:lstStyle/>
          <a:p>
            <a:pPr algn="ctr"/>
            <a:r>
              <a:rPr lang="en-US" sz="4000" dirty="0">
                <a:solidFill>
                  <a:schemeClr val="tx2"/>
                </a:solidFill>
              </a:rPr>
              <a:t/>
            </a:r>
            <a:br>
              <a:rPr lang="en-US" sz="4000" dirty="0">
                <a:solidFill>
                  <a:schemeClr val="tx2"/>
                </a:solidFill>
              </a:rPr>
            </a:br>
            <a:r>
              <a:rPr lang="en-US" sz="1900" dirty="0">
                <a:solidFill>
                  <a:schemeClr val="tx2"/>
                </a:solidFill>
              </a:rPr>
              <a:t>Ratings on a 7 point scale</a:t>
            </a:r>
            <a:r>
              <a:rPr lang="en-US" sz="4000" dirty="0">
                <a:solidFill>
                  <a:schemeClr val="tx2"/>
                </a:solidFill>
              </a:rPr>
              <a:t/>
            </a:r>
            <a:br>
              <a:rPr lang="en-US" sz="4000" dirty="0">
                <a:solidFill>
                  <a:schemeClr val="tx2"/>
                </a:solidFill>
              </a:rPr>
            </a:br>
            <a:endParaRPr lang="en-US" sz="4000" dirty="0">
              <a:solidFill>
                <a:schemeClr val="tx2"/>
              </a:solidFill>
            </a:endParaRPr>
          </a:p>
        </p:txBody>
      </p:sp>
      <p:sp>
        <p:nvSpPr>
          <p:cNvPr id="46" name="Footer Placeholder 45"/>
          <p:cNvSpPr>
            <a:spLocks noGrp="1"/>
          </p:cNvSpPr>
          <p:nvPr>
            <p:ph type="ftr" sz="quarter" idx="10"/>
          </p:nvPr>
        </p:nvSpPr>
        <p:spPr/>
        <p:txBody>
          <a:bodyPr/>
          <a:lstStyle/>
          <a:p>
            <a:r>
              <a:rPr lang="fr-FR" smtClean="0"/>
              <a:t>CC 2007, 2011 - attribution - R.B. Allen</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52226" name="Rectangle 2"/>
          <p:cNvSpPr>
            <a:spLocks noGrp="1" noChangeArrowheads="1"/>
          </p:cNvSpPr>
          <p:nvPr>
            <p:ph type="title"/>
          </p:nvPr>
        </p:nvSpPr>
        <p:spPr bwMode="auto">
          <a:xfrm>
            <a:off x="533400" y="457200"/>
            <a:ext cx="8229600" cy="1143000"/>
          </a:xfrm>
          <a:no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3200" dirty="0"/>
              <a:t>Correlation </a:t>
            </a:r>
            <a:r>
              <a:rPr lang="en-US" sz="3200" dirty="0" smtClean="0"/>
              <a:t>Coefficients </a:t>
            </a:r>
            <a:endParaRPr lang="en-US" sz="3200" dirty="0"/>
          </a:p>
        </p:txBody>
      </p:sp>
      <p:sp>
        <p:nvSpPr>
          <p:cNvPr id="52227" name="Rectangle 3"/>
          <p:cNvSpPr>
            <a:spLocks noGrp="1" noChangeArrowheads="1"/>
          </p:cNvSpPr>
          <p:nvPr>
            <p:ph type="body" idx="1"/>
          </p:nvPr>
        </p:nvSpPr>
        <p:spPr>
          <a:xfrm>
            <a:off x="1219200" y="1600200"/>
            <a:ext cx="7467600" cy="4525963"/>
          </a:xfrm>
          <a:ln/>
        </p:spPr>
        <p:txBody>
          <a:bodyPr/>
          <a:lstStyle/>
          <a:p>
            <a:endParaRPr lang="en-US" dirty="0"/>
          </a:p>
          <a:p>
            <a:r>
              <a:rPr lang="en-US" dirty="0">
                <a:solidFill>
                  <a:srgbClr val="000000"/>
                </a:solidFill>
              </a:rPr>
              <a:t>	       </a:t>
            </a:r>
            <a:r>
              <a:rPr lang="en-US" sz="2400" dirty="0">
                <a:solidFill>
                  <a:srgbClr val="000000"/>
                </a:solidFill>
              </a:rPr>
              <a:t>Correlation	</a:t>
            </a:r>
          </a:p>
          <a:p>
            <a:r>
              <a:rPr lang="en-US" sz="2400" dirty="0">
                <a:solidFill>
                  <a:srgbClr val="000000"/>
                </a:solidFill>
              </a:rPr>
              <a:t>	        </a:t>
            </a:r>
            <a:r>
              <a:rPr lang="en-US" sz="2400" dirty="0" smtClean="0">
                <a:solidFill>
                  <a:srgbClr val="000000"/>
                </a:solidFill>
              </a:rPr>
              <a:t>  Coefficient</a:t>
            </a:r>
            <a:r>
              <a:rPr lang="en-US" sz="2400" dirty="0">
                <a:solidFill>
                  <a:srgbClr val="000000"/>
                </a:solidFill>
              </a:rPr>
              <a:t>	</a:t>
            </a:r>
          </a:p>
          <a:p>
            <a:r>
              <a:rPr lang="en-US" sz="2400" dirty="0">
                <a:solidFill>
                  <a:srgbClr val="000000"/>
                </a:solidFill>
              </a:rPr>
              <a:t>p1 v p2	-0.80	</a:t>
            </a:r>
          </a:p>
          <a:p>
            <a:r>
              <a:rPr lang="en-US" sz="2400" dirty="0">
                <a:solidFill>
                  <a:srgbClr val="000000"/>
                </a:solidFill>
              </a:rPr>
              <a:t>p2 v p3	-0.90	</a:t>
            </a:r>
          </a:p>
          <a:p>
            <a:r>
              <a:rPr lang="en-US" sz="2400" dirty="0">
                <a:solidFill>
                  <a:srgbClr val="000000"/>
                </a:solidFill>
              </a:rPr>
              <a:t>p1 v p3	 0.83</a:t>
            </a:r>
            <a:r>
              <a:rPr lang="en-US" dirty="0">
                <a:solidFill>
                  <a:srgbClr val="000000"/>
                </a:solidFill>
              </a:rPr>
              <a:t>	</a:t>
            </a:r>
          </a:p>
          <a:p>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Footer Placeholder 3"/>
          <p:cNvSpPr>
            <a:spLocks noGrp="1"/>
          </p:cNvSpPr>
          <p:nvPr>
            <p:ph type="ftr" sz="quarter" idx="10"/>
          </p:nvPr>
        </p:nvSpPr>
        <p:spPr/>
        <p:txBody>
          <a:bodyPr/>
          <a:lstStyle/>
          <a:p>
            <a:r>
              <a:rPr lang="fr-FR" smtClean="0"/>
              <a:t>CC 2007, 2011 - attribution - R.B. Allen</a:t>
            </a:r>
            <a:endParaRPr lang="en-US"/>
          </a:p>
        </p:txBody>
      </p:sp>
      <p:sp>
        <p:nvSpPr>
          <p:cNvPr id="25602" name="Rectangle 2"/>
          <p:cNvSpPr>
            <a:spLocks noGrp="1" noChangeArrowheads="1"/>
          </p:cNvSpPr>
          <p:nvPr>
            <p:ph type="title"/>
          </p:nvPr>
        </p:nvSpPr>
        <p:spPr bwMode="auto">
          <a:xfrm>
            <a:off x="914400" y="3048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200"/>
              <a:t>Cognitive Structure and</a:t>
            </a:r>
            <a:br>
              <a:rPr lang="en-US" sz="3200"/>
            </a:br>
            <a:r>
              <a:rPr lang="en-US" sz="3200"/>
              <a:t>Representation</a:t>
            </a:r>
          </a:p>
        </p:txBody>
      </p:sp>
      <p:sp>
        <p:nvSpPr>
          <p:cNvPr id="25603" name="Rectangle 3"/>
          <p:cNvSpPr>
            <a:spLocks noGrp="1" noChangeArrowheads="1"/>
          </p:cNvSpPr>
          <p:nvPr>
            <p:ph type="body" idx="1"/>
          </p:nvPr>
        </p:nvSpPr>
        <p:spPr>
          <a:ln/>
        </p:spPr>
        <p:txBody>
          <a:bodyPr/>
          <a:lstStyle/>
          <a:p>
            <a:pPr>
              <a:buFontTx/>
              <a:buChar char="•"/>
            </a:pPr>
            <a:r>
              <a:rPr lang="en-US" dirty="0"/>
              <a:t>Human information processing considers how information is captured, stored, and retrieved. </a:t>
            </a:r>
          </a:p>
          <a:p>
            <a:pPr>
              <a:buFontTx/>
              <a:buChar char="•"/>
            </a:pPr>
            <a:r>
              <a:rPr lang="en-US" dirty="0"/>
              <a:t>A common structural model of human cognition assumes that there is both short-term and a long-term memory.</a:t>
            </a:r>
          </a:p>
          <a:p>
            <a:endParaRPr lang="en-US" dirty="0"/>
          </a:p>
        </p:txBody>
      </p:sp>
      <p:sp>
        <p:nvSpPr>
          <p:cNvPr id="25604" name="Text Box 4"/>
          <p:cNvSpPr txBox="1">
            <a:spLocks noChangeArrowheads="1"/>
          </p:cNvSpPr>
          <p:nvPr/>
        </p:nvSpPr>
        <p:spPr bwMode="auto">
          <a:xfrm>
            <a:off x="2209800" y="5181600"/>
            <a:ext cx="12954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5605" name="Text Box 5"/>
          <p:cNvSpPr txBox="1">
            <a:spLocks noChangeArrowheads="1"/>
          </p:cNvSpPr>
          <p:nvPr/>
        </p:nvSpPr>
        <p:spPr bwMode="auto">
          <a:xfrm>
            <a:off x="1447800" y="5029200"/>
            <a:ext cx="1219200" cy="369332"/>
          </a:xfrm>
          <a:prstGeom prst="rect">
            <a:avLst/>
          </a:prstGeom>
          <a:noFill/>
          <a:ln w="9525">
            <a:noFill/>
            <a:miter lim="800000"/>
            <a:headEnd/>
            <a:tailEnd/>
          </a:ln>
          <a:effectLst/>
        </p:spPr>
        <p:txBody>
          <a:bodyPr>
            <a:spAutoFit/>
          </a:bodyPr>
          <a:lstStyle/>
          <a:p>
            <a:pPr>
              <a:spcBef>
                <a:spcPct val="50000"/>
              </a:spcBef>
            </a:pPr>
            <a:r>
              <a:rPr lang="en-US" sz="1800" dirty="0"/>
              <a:t>Sensation</a:t>
            </a:r>
          </a:p>
        </p:txBody>
      </p:sp>
      <p:sp>
        <p:nvSpPr>
          <p:cNvPr id="25607" name="Line 7"/>
          <p:cNvSpPr>
            <a:spLocks noChangeShapeType="1"/>
          </p:cNvSpPr>
          <p:nvPr/>
        </p:nvSpPr>
        <p:spPr bwMode="auto">
          <a:xfrm>
            <a:off x="3352800" y="5257800"/>
            <a:ext cx="685800" cy="0"/>
          </a:xfrm>
          <a:prstGeom prst="line">
            <a:avLst/>
          </a:prstGeom>
          <a:noFill/>
          <a:ln w="9525">
            <a:solidFill>
              <a:schemeClr val="tx1"/>
            </a:solidFill>
            <a:round/>
            <a:headEnd/>
            <a:tailEnd type="triangle" w="med" len="med"/>
          </a:ln>
          <a:effectLst/>
        </p:spPr>
        <p:txBody>
          <a:bodyPr/>
          <a:lstStyle/>
          <a:p>
            <a:endParaRPr lang="en-US"/>
          </a:p>
        </p:txBody>
      </p:sp>
      <p:sp>
        <p:nvSpPr>
          <p:cNvPr id="25608" name="Text Box 8"/>
          <p:cNvSpPr txBox="1">
            <a:spLocks noChangeArrowheads="1"/>
          </p:cNvSpPr>
          <p:nvPr/>
        </p:nvSpPr>
        <p:spPr bwMode="auto">
          <a:xfrm>
            <a:off x="4114800" y="4876800"/>
            <a:ext cx="1219200" cy="641350"/>
          </a:xfrm>
          <a:prstGeom prst="rect">
            <a:avLst/>
          </a:prstGeom>
          <a:noFill/>
          <a:ln w="9525">
            <a:noFill/>
            <a:miter lim="800000"/>
            <a:headEnd/>
            <a:tailEnd/>
          </a:ln>
          <a:effectLst/>
        </p:spPr>
        <p:txBody>
          <a:bodyPr>
            <a:spAutoFit/>
          </a:bodyPr>
          <a:lstStyle/>
          <a:p>
            <a:pPr>
              <a:spcBef>
                <a:spcPct val="50000"/>
              </a:spcBef>
            </a:pPr>
            <a:r>
              <a:rPr lang="en-US" sz="1800" dirty="0"/>
              <a:t>Working memory</a:t>
            </a:r>
          </a:p>
        </p:txBody>
      </p:sp>
      <p:sp>
        <p:nvSpPr>
          <p:cNvPr id="25609" name="Text Box 9"/>
          <p:cNvSpPr txBox="1">
            <a:spLocks noChangeArrowheads="1"/>
          </p:cNvSpPr>
          <p:nvPr/>
        </p:nvSpPr>
        <p:spPr bwMode="auto">
          <a:xfrm>
            <a:off x="6705600" y="5029200"/>
            <a:ext cx="1219200" cy="366713"/>
          </a:xfrm>
          <a:prstGeom prst="rect">
            <a:avLst/>
          </a:prstGeom>
          <a:noFill/>
          <a:ln w="9525">
            <a:noFill/>
            <a:miter lim="800000"/>
            <a:headEnd/>
            <a:tailEnd/>
          </a:ln>
          <a:effectLst/>
        </p:spPr>
        <p:txBody>
          <a:bodyPr>
            <a:spAutoFit/>
          </a:bodyPr>
          <a:lstStyle/>
          <a:p>
            <a:pPr>
              <a:spcBef>
                <a:spcPct val="50000"/>
              </a:spcBef>
            </a:pPr>
            <a:r>
              <a:rPr lang="en-US" sz="1800" dirty="0"/>
              <a:t>Action</a:t>
            </a:r>
          </a:p>
        </p:txBody>
      </p:sp>
      <p:sp>
        <p:nvSpPr>
          <p:cNvPr id="25610" name="Line 10"/>
          <p:cNvSpPr>
            <a:spLocks noChangeShapeType="1"/>
          </p:cNvSpPr>
          <p:nvPr/>
        </p:nvSpPr>
        <p:spPr bwMode="auto">
          <a:xfrm>
            <a:off x="5257800" y="5257800"/>
            <a:ext cx="1371600" cy="0"/>
          </a:xfrm>
          <a:prstGeom prst="line">
            <a:avLst/>
          </a:prstGeom>
          <a:noFill/>
          <a:ln w="9525">
            <a:solidFill>
              <a:schemeClr val="tx1"/>
            </a:solidFill>
            <a:round/>
            <a:headEnd/>
            <a:tailEnd type="triangle" w="med" len="med"/>
          </a:ln>
          <a:effectLst/>
        </p:spPr>
        <p:txBody>
          <a:bodyPr/>
          <a:lstStyle/>
          <a:p>
            <a:endParaRPr lang="en-US"/>
          </a:p>
        </p:txBody>
      </p:sp>
      <p:sp>
        <p:nvSpPr>
          <p:cNvPr id="25611" name="Text Box 11"/>
          <p:cNvSpPr txBox="1">
            <a:spLocks noChangeArrowheads="1"/>
          </p:cNvSpPr>
          <p:nvPr/>
        </p:nvSpPr>
        <p:spPr bwMode="auto">
          <a:xfrm>
            <a:off x="2743200" y="5638800"/>
            <a:ext cx="1143000" cy="366713"/>
          </a:xfrm>
          <a:prstGeom prst="rect">
            <a:avLst/>
          </a:prstGeom>
          <a:noFill/>
          <a:ln w="9525">
            <a:noFill/>
            <a:miter lim="800000"/>
            <a:headEnd/>
            <a:tailEnd/>
          </a:ln>
          <a:effectLst/>
        </p:spPr>
        <p:txBody>
          <a:bodyPr>
            <a:spAutoFit/>
          </a:bodyPr>
          <a:lstStyle/>
          <a:p>
            <a:pPr>
              <a:spcBef>
                <a:spcPct val="50000"/>
              </a:spcBef>
            </a:pPr>
            <a:r>
              <a:rPr lang="en-US" sz="1800" dirty="0"/>
              <a:t>Attention</a:t>
            </a:r>
          </a:p>
        </p:txBody>
      </p:sp>
      <p:sp>
        <p:nvSpPr>
          <p:cNvPr id="25612" name="Text Box 12"/>
          <p:cNvSpPr txBox="1">
            <a:spLocks noChangeArrowheads="1"/>
          </p:cNvSpPr>
          <p:nvPr/>
        </p:nvSpPr>
        <p:spPr bwMode="auto">
          <a:xfrm>
            <a:off x="4191000" y="5638800"/>
            <a:ext cx="1371600" cy="707886"/>
          </a:xfrm>
          <a:prstGeom prst="rect">
            <a:avLst/>
          </a:prstGeom>
          <a:noFill/>
          <a:ln w="9525">
            <a:noFill/>
            <a:miter lim="800000"/>
            <a:headEnd/>
            <a:tailEnd/>
          </a:ln>
          <a:effectLst/>
        </p:spPr>
        <p:txBody>
          <a:bodyPr>
            <a:spAutoFit/>
          </a:bodyPr>
          <a:lstStyle/>
          <a:p>
            <a:pPr>
              <a:spcBef>
                <a:spcPct val="50000"/>
              </a:spcBef>
            </a:pPr>
            <a:r>
              <a:rPr lang="en-US" sz="2000" dirty="0"/>
              <a:t>Long-term memory</a:t>
            </a:r>
          </a:p>
        </p:txBody>
      </p:sp>
      <p:sp>
        <p:nvSpPr>
          <p:cNvPr id="25613" name="Line 13"/>
          <p:cNvSpPr>
            <a:spLocks noChangeShapeType="1"/>
          </p:cNvSpPr>
          <p:nvPr/>
        </p:nvSpPr>
        <p:spPr bwMode="auto">
          <a:xfrm>
            <a:off x="4495800" y="5486400"/>
            <a:ext cx="0" cy="228600"/>
          </a:xfrm>
          <a:prstGeom prst="line">
            <a:avLst/>
          </a:prstGeom>
          <a:noFill/>
          <a:ln w="9525">
            <a:solidFill>
              <a:schemeClr val="tx1"/>
            </a:solidFill>
            <a:round/>
            <a:headEnd/>
            <a:tailEnd type="triangle" w="med" len="med"/>
          </a:ln>
          <a:effectLst/>
        </p:spPr>
        <p:txBody>
          <a:bodyPr/>
          <a:lstStyle/>
          <a:p>
            <a:endParaRPr lang="en-US"/>
          </a:p>
        </p:txBody>
      </p:sp>
      <p:sp>
        <p:nvSpPr>
          <p:cNvPr id="25614" name="Line 14"/>
          <p:cNvSpPr>
            <a:spLocks noChangeShapeType="1"/>
          </p:cNvSpPr>
          <p:nvPr/>
        </p:nvSpPr>
        <p:spPr bwMode="auto">
          <a:xfrm flipV="1">
            <a:off x="4724400" y="5486400"/>
            <a:ext cx="0" cy="228600"/>
          </a:xfrm>
          <a:prstGeom prst="line">
            <a:avLst/>
          </a:prstGeom>
          <a:noFill/>
          <a:ln w="9525">
            <a:solidFill>
              <a:schemeClr val="tx1"/>
            </a:solidFill>
            <a:round/>
            <a:headEnd/>
            <a:tailEnd type="triangle" w="med" len="med"/>
          </a:ln>
          <a:effectLst/>
        </p:spPr>
        <p:txBody>
          <a:bodyPr/>
          <a:lstStyle/>
          <a:p>
            <a:endParaRPr lang="en-US"/>
          </a:p>
        </p:txBody>
      </p:sp>
      <p:sp>
        <p:nvSpPr>
          <p:cNvPr id="25615" name="Line 15"/>
          <p:cNvSpPr>
            <a:spLocks noChangeShapeType="1"/>
          </p:cNvSpPr>
          <p:nvPr/>
        </p:nvSpPr>
        <p:spPr bwMode="auto">
          <a:xfrm>
            <a:off x="2590800" y="4953000"/>
            <a:ext cx="685800" cy="304800"/>
          </a:xfrm>
          <a:prstGeom prst="line">
            <a:avLst/>
          </a:prstGeom>
          <a:noFill/>
          <a:ln w="9525">
            <a:solidFill>
              <a:schemeClr val="tx1"/>
            </a:solidFill>
            <a:round/>
            <a:headEnd/>
            <a:tailEnd type="triangle" w="med" len="med"/>
          </a:ln>
          <a:effectLst/>
        </p:spPr>
        <p:txBody>
          <a:bodyPr/>
          <a:lstStyle/>
          <a:p>
            <a:endParaRPr lang="en-US"/>
          </a:p>
        </p:txBody>
      </p:sp>
      <p:sp>
        <p:nvSpPr>
          <p:cNvPr id="25616" name="Line 16"/>
          <p:cNvSpPr>
            <a:spLocks noChangeShapeType="1"/>
          </p:cNvSpPr>
          <p:nvPr/>
        </p:nvSpPr>
        <p:spPr bwMode="auto">
          <a:xfrm flipV="1">
            <a:off x="2743200" y="5334000"/>
            <a:ext cx="457200" cy="304800"/>
          </a:xfrm>
          <a:prstGeom prst="line">
            <a:avLst/>
          </a:prstGeom>
          <a:noFill/>
          <a:ln w="9525">
            <a:solidFill>
              <a:schemeClr val="tx1"/>
            </a:solidFill>
            <a:round/>
            <a:headEnd/>
            <a:tailEnd type="triangle" w="med" len="med"/>
          </a:ln>
          <a:effectLst/>
        </p:spPr>
        <p:txBody>
          <a:bodyPr/>
          <a:lstStyle/>
          <a:p>
            <a:endParaRPr lang="en-US"/>
          </a:p>
        </p:txBody>
      </p:sp>
      <p:sp>
        <p:nvSpPr>
          <p:cNvPr id="25617" name="Line 17"/>
          <p:cNvSpPr>
            <a:spLocks noChangeShapeType="1"/>
          </p:cNvSpPr>
          <p:nvPr/>
        </p:nvSpPr>
        <p:spPr bwMode="auto">
          <a:xfrm>
            <a:off x="2590800" y="5257800"/>
            <a:ext cx="457200" cy="0"/>
          </a:xfrm>
          <a:prstGeom prst="line">
            <a:avLst/>
          </a:prstGeom>
          <a:noFill/>
          <a:ln w="9525">
            <a:solidFill>
              <a:schemeClr val="tx1"/>
            </a:solidFill>
            <a:round/>
            <a:headEnd/>
            <a:tailEnd type="triangle" w="med" len="med"/>
          </a:ln>
          <a:effectLst/>
        </p:spPr>
        <p:txBody>
          <a:bodyPr/>
          <a:lstStyle/>
          <a:p>
            <a:endParaRPr lang="en-US"/>
          </a:p>
        </p:txBody>
      </p:sp>
      <p:sp>
        <p:nvSpPr>
          <p:cNvPr id="25618" name="Line 18"/>
          <p:cNvSpPr>
            <a:spLocks noChangeShapeType="1"/>
          </p:cNvSpPr>
          <p:nvPr/>
        </p:nvSpPr>
        <p:spPr bwMode="auto">
          <a:xfrm flipV="1">
            <a:off x="2667000" y="5334000"/>
            <a:ext cx="381000" cy="152400"/>
          </a:xfrm>
          <a:prstGeom prst="line">
            <a:avLst/>
          </a:prstGeom>
          <a:noFill/>
          <a:ln w="9525">
            <a:solidFill>
              <a:schemeClr val="tx1"/>
            </a:solidFill>
            <a:round/>
            <a:headEnd/>
            <a:tailEnd type="triangle" w="med" len="med"/>
          </a:ln>
          <a:effec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56322" name="Rectangle 2"/>
          <p:cNvSpPr>
            <a:spLocks noGrp="1" noChangeArrowheads="1"/>
          </p:cNvSpPr>
          <p:nvPr>
            <p:ph type="title"/>
          </p:nvPr>
        </p:nvSpPr>
        <p:spPr bwMode="auto">
          <a:no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a:t>NetFlix – Million Dollar Competition</a:t>
            </a:r>
            <a:br>
              <a:rPr lang="en-US" sz="2800"/>
            </a:br>
            <a:r>
              <a:rPr lang="en-US" sz="2800"/>
              <a:t>For Improving Predictions</a:t>
            </a:r>
          </a:p>
        </p:txBody>
      </p:sp>
      <p:sp>
        <p:nvSpPr>
          <p:cNvPr id="56323" name="Rectangle 3"/>
          <p:cNvSpPr>
            <a:spLocks noGrp="1" noChangeArrowheads="1"/>
          </p:cNvSpPr>
          <p:nvPr>
            <p:ph type="body" idx="1"/>
          </p:nvPr>
        </p:nvSpPr>
        <p:spPr>
          <a:xfrm>
            <a:off x="914400" y="1676400"/>
            <a:ext cx="8229600" cy="4525963"/>
          </a:xfrm>
          <a:ln/>
        </p:spPr>
        <p:txBody>
          <a:bodyPr/>
          <a:lstStyle/>
          <a:p>
            <a:r>
              <a:rPr lang="en-US" dirty="0">
                <a:hlinkClick r:id="rId3"/>
              </a:rPr>
              <a:t>http://www.netflixprize.com/</a:t>
            </a:r>
            <a:endParaRPr lang="en-US" dirty="0"/>
          </a:p>
          <a:p>
            <a:r>
              <a:rPr lang="en-US" dirty="0"/>
              <a:t>Why is it worthwhile for </a:t>
            </a:r>
            <a:r>
              <a:rPr lang="en-US" dirty="0" smtClean="0"/>
              <a:t>Netflix to do this?</a:t>
            </a:r>
            <a:endParaRPr lang="en-US" dirty="0"/>
          </a:p>
          <a:p>
            <a:pPr lvl="1"/>
            <a:r>
              <a:rPr lang="en-US" dirty="0"/>
              <a:t>First run movies are especially expensive for </a:t>
            </a:r>
            <a:r>
              <a:rPr lang="en-US" dirty="0" smtClean="0"/>
              <a:t>Netflix </a:t>
            </a:r>
            <a:r>
              <a:rPr lang="en-US" dirty="0"/>
              <a:t>to </a:t>
            </a:r>
            <a:r>
              <a:rPr lang="en-US" dirty="0" smtClean="0"/>
              <a:t>license.</a:t>
            </a:r>
            <a:endParaRPr lang="en-US" dirty="0"/>
          </a:p>
          <a:p>
            <a:pPr lvl="1"/>
            <a:r>
              <a:rPr lang="en-US" dirty="0"/>
              <a:t>If they can drive demand to less familiar (less popular and less costly) films then they may </a:t>
            </a:r>
            <a:r>
              <a:rPr lang="en-US" dirty="0" smtClean="0"/>
              <a:t>have.</a:t>
            </a:r>
            <a:endParaRPr lang="en-US" dirty="0"/>
          </a:p>
          <a:p>
            <a:pPr lvl="2"/>
            <a:r>
              <a:rPr lang="en-US" dirty="0"/>
              <a:t>Lower costs</a:t>
            </a:r>
          </a:p>
          <a:p>
            <a:pPr lvl="2"/>
            <a:r>
              <a:rPr lang="en-US" dirty="0"/>
              <a:t>More satisfied customers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bwMode="auto">
          <a:xfrm>
            <a:off x="457200" y="274638"/>
            <a:ext cx="8229600" cy="484187"/>
          </a:xfrm>
          <a:solidFill>
            <a:srgbClr val="FFFFFF"/>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sz="4000"/>
          </a:p>
        </p:txBody>
      </p:sp>
      <p:sp>
        <p:nvSpPr>
          <p:cNvPr id="58371" name="Rectangle 3"/>
          <p:cNvSpPr>
            <a:spLocks noGrp="1" noChangeArrowheads="1"/>
          </p:cNvSpPr>
          <p:nvPr>
            <p:ph type="body" idx="1"/>
          </p:nvPr>
        </p:nvSpPr>
        <p:spPr>
          <a:ln/>
        </p:spPr>
        <p:txBody>
          <a:bodyPr/>
          <a:lstStyle/>
          <a:p>
            <a:endParaRPr lang="en-US"/>
          </a:p>
        </p:txBody>
      </p:sp>
      <p:pic>
        <p:nvPicPr>
          <p:cNvPr id="58372" name="Picture 4" descr="0920Polemics copy"/>
          <p:cNvPicPr>
            <a:picLocks noChangeAspect="1" noChangeArrowheads="1"/>
          </p:cNvPicPr>
          <p:nvPr/>
        </p:nvPicPr>
        <p:blipFill>
          <a:blip r:embed="rId3" cstate="print"/>
          <a:srcRect/>
          <a:stretch>
            <a:fillRect/>
          </a:stretch>
        </p:blipFill>
        <p:spPr bwMode="auto">
          <a:xfrm>
            <a:off x="762000" y="381000"/>
            <a:ext cx="7620000" cy="6096000"/>
          </a:xfrm>
          <a:prstGeom prst="rect">
            <a:avLst/>
          </a:prstGeom>
          <a:noFill/>
        </p:spPr>
      </p:pic>
      <p:sp>
        <p:nvSpPr>
          <p:cNvPr id="58373" name="Text Box 5"/>
          <p:cNvSpPr txBox="1">
            <a:spLocks noChangeArrowheads="1"/>
          </p:cNvSpPr>
          <p:nvPr/>
        </p:nvSpPr>
        <p:spPr bwMode="auto">
          <a:xfrm>
            <a:off x="6248400" y="4038600"/>
            <a:ext cx="2895600" cy="2446824"/>
          </a:xfrm>
          <a:prstGeom prst="rect">
            <a:avLst/>
          </a:prstGeom>
          <a:noFill/>
          <a:ln w="9525">
            <a:noFill/>
            <a:miter lim="800000"/>
            <a:headEnd/>
            <a:tailEnd/>
          </a:ln>
          <a:effectLst/>
        </p:spPr>
        <p:txBody>
          <a:bodyPr>
            <a:spAutoFit/>
          </a:bodyPr>
          <a:lstStyle/>
          <a:p>
            <a:pPr algn="l">
              <a:spcBef>
                <a:spcPct val="50000"/>
              </a:spcBef>
            </a:pPr>
            <a:r>
              <a:rPr lang="en-US" sz="1800" dirty="0"/>
              <a:t>Multidimensional scaling of co-</a:t>
            </a:r>
            <a:r>
              <a:rPr lang="en-US" sz="1800" dirty="0" err="1"/>
              <a:t>occurence</a:t>
            </a:r>
            <a:r>
              <a:rPr lang="en-US" sz="1800" dirty="0"/>
              <a:t> of book purchases.  The books fall into three groups.  Liberal (blue), conservative (red), and neutral (purple).</a:t>
            </a:r>
          </a:p>
          <a:p>
            <a:pPr algn="l">
              <a:spcBef>
                <a:spcPct val="50000"/>
              </a:spcBef>
            </a:pPr>
            <a:r>
              <a:rPr lang="en-US" sz="1800" dirty="0"/>
              <a:t>From </a:t>
            </a:r>
            <a:r>
              <a:rPr lang="en-US" sz="1800" dirty="0" err="1"/>
              <a:t>Vladis</a:t>
            </a:r>
            <a:r>
              <a:rPr lang="en-US" sz="1800" dirty="0"/>
              <a:t> Krebs, orgnet.com</a:t>
            </a:r>
          </a:p>
        </p:txBody>
      </p:sp>
      <p:sp>
        <p:nvSpPr>
          <p:cNvPr id="6" name="Footer Placeholder 5"/>
          <p:cNvSpPr>
            <a:spLocks noGrp="1"/>
          </p:cNvSpPr>
          <p:nvPr>
            <p:ph type="ftr" sz="quarter" idx="10"/>
          </p:nvPr>
        </p:nvSpPr>
        <p:spPr/>
        <p:txBody>
          <a:bodyPr/>
          <a:lstStyle/>
          <a:p>
            <a:r>
              <a:rPr lang="fr-FR" smtClean="0"/>
              <a:t>CC 2007, 2011 - attribution - R.B. Allen</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48130" name="Rectangle 2"/>
          <p:cNvSpPr>
            <a:spLocks noGrp="1" noChangeArrowheads="1"/>
          </p:cNvSpPr>
          <p:nvPr>
            <p:ph type="title"/>
          </p:nvPr>
        </p:nvSpPr>
        <p:spPr bwMode="auto">
          <a:xfrm>
            <a:off x="533400" y="304800"/>
            <a:ext cx="8229600" cy="1143000"/>
          </a:xfrm>
          <a:no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r>
              <a:rPr lang="en-US" sz="2800"/>
              <a:t>Making Predictions about Preferences </a:t>
            </a:r>
            <a:br>
              <a:rPr lang="en-US" sz="2800"/>
            </a:br>
            <a:r>
              <a:rPr lang="en-US" sz="2800"/>
              <a:t>Factors to </a:t>
            </a:r>
            <a:r>
              <a:rPr lang="en-US" sz="2800" smtClean="0"/>
              <a:t>Consider</a:t>
            </a:r>
            <a:endParaRPr lang="en-US" sz="2800" dirty="0"/>
          </a:p>
        </p:txBody>
      </p:sp>
      <p:sp>
        <p:nvSpPr>
          <p:cNvPr id="48131" name="Rectangle 3"/>
          <p:cNvSpPr>
            <a:spLocks noGrp="1" noChangeArrowheads="1"/>
          </p:cNvSpPr>
          <p:nvPr>
            <p:ph type="body" idx="1"/>
          </p:nvPr>
        </p:nvSpPr>
        <p:spPr>
          <a:xfrm>
            <a:off x="1371600" y="1600200"/>
            <a:ext cx="7315200" cy="4525963"/>
          </a:xfrm>
          <a:ln/>
        </p:spPr>
        <p:txBody>
          <a:bodyPr/>
          <a:lstStyle/>
          <a:p>
            <a:r>
              <a:rPr lang="en-US" sz="2400" dirty="0"/>
              <a:t>What do we mean “other people like you”</a:t>
            </a:r>
          </a:p>
          <a:p>
            <a:pPr lvl="1"/>
            <a:r>
              <a:rPr lang="en-US" sz="2400" dirty="0"/>
              <a:t>Behavior</a:t>
            </a:r>
          </a:p>
          <a:p>
            <a:pPr lvl="1"/>
            <a:r>
              <a:rPr lang="en-US" sz="2400" dirty="0"/>
              <a:t>Demographics</a:t>
            </a:r>
          </a:p>
          <a:p>
            <a:pPr lvl="2"/>
            <a:r>
              <a:rPr lang="en-US" dirty="0"/>
              <a:t>Age, Gender</a:t>
            </a:r>
          </a:p>
          <a:p>
            <a:pPr lvl="1"/>
            <a:r>
              <a:rPr lang="en-US" sz="2400" dirty="0"/>
              <a:t>Transitory-states</a:t>
            </a:r>
          </a:p>
          <a:p>
            <a:pPr lvl="2"/>
            <a:r>
              <a:rPr lang="en-US" dirty="0"/>
              <a:t>Hunger, Emotion</a:t>
            </a:r>
          </a:p>
          <a:p>
            <a:pPr lvl="1"/>
            <a:r>
              <a:rPr lang="en-US" sz="2400" dirty="0"/>
              <a:t>Knowledge</a:t>
            </a:r>
          </a:p>
          <a:p>
            <a:r>
              <a:rPr lang="en-US" sz="2400" dirty="0"/>
              <a:t>Privacy issues</a:t>
            </a:r>
          </a:p>
          <a:p>
            <a:r>
              <a:rPr lang="en-US" sz="2400" dirty="0"/>
              <a:t>Related to psychological prediction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38914" name="Rectangle 2"/>
          <p:cNvSpPr>
            <a:spLocks noGrp="1" noChangeArrowheads="1"/>
          </p:cNvSpPr>
          <p:nvPr>
            <p:ph type="title"/>
          </p:nvPr>
        </p:nvSpPr>
        <p:spPr bwMode="auto">
          <a:xfrm>
            <a:off x="1219200" y="381000"/>
            <a:ext cx="70104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400" dirty="0" smtClean="0"/>
              <a:t>Human </a:t>
            </a:r>
            <a:r>
              <a:rPr lang="en-US" sz="2400" dirty="0"/>
              <a:t>cognition </a:t>
            </a:r>
            <a:r>
              <a:rPr lang="en-US" sz="2400" dirty="0" smtClean="0"/>
              <a:t>is very different from </a:t>
            </a:r>
            <a:r>
              <a:rPr lang="en-US" sz="2400" dirty="0"/>
              <a:t>typical computerized information </a:t>
            </a:r>
            <a:r>
              <a:rPr lang="en-US" sz="2400" dirty="0" smtClean="0"/>
              <a:t>systems</a:t>
            </a:r>
            <a:endParaRPr lang="en-US" sz="2400" dirty="0"/>
          </a:p>
        </p:txBody>
      </p:sp>
      <p:sp>
        <p:nvSpPr>
          <p:cNvPr id="38915" name="Rectangle 3"/>
          <p:cNvSpPr>
            <a:spLocks noGrp="1" noChangeArrowheads="1"/>
          </p:cNvSpPr>
          <p:nvPr>
            <p:ph type="body" idx="1"/>
          </p:nvPr>
        </p:nvSpPr>
        <p:spPr>
          <a:xfrm>
            <a:off x="1143000" y="1524000"/>
            <a:ext cx="7772400" cy="4876800"/>
          </a:xfrm>
          <a:ln/>
        </p:spPr>
        <p:txBody>
          <a:bodyPr/>
          <a:lstStyle/>
          <a:p>
            <a:pPr>
              <a:lnSpc>
                <a:spcPct val="90000"/>
              </a:lnSpc>
              <a:buFontTx/>
              <a:buChar char="•"/>
            </a:pPr>
            <a:r>
              <a:rPr lang="en-US" dirty="0"/>
              <a:t>Many models of human cognition suggest that it is similar to information processing by computers, but there are many ways in which it seems different from that.</a:t>
            </a:r>
          </a:p>
          <a:p>
            <a:pPr lvl="1">
              <a:lnSpc>
                <a:spcPct val="90000"/>
              </a:lnSpc>
              <a:buFontTx/>
              <a:buChar char="–"/>
            </a:pPr>
            <a:r>
              <a:rPr lang="en-US" dirty="0" smtClean="0"/>
              <a:t>People often don’t use </a:t>
            </a:r>
            <a:r>
              <a:rPr lang="en-US" dirty="0"/>
              <a:t>Aristotelian </a:t>
            </a:r>
            <a:r>
              <a:rPr lang="en-US" dirty="0" smtClean="0"/>
              <a:t>categories.</a:t>
            </a:r>
            <a:endParaRPr lang="en-US" dirty="0"/>
          </a:p>
          <a:p>
            <a:pPr lvl="1">
              <a:lnSpc>
                <a:spcPct val="90000"/>
              </a:lnSpc>
              <a:buFontTx/>
              <a:buChar char="–"/>
            </a:pPr>
            <a:r>
              <a:rPr lang="en-US" dirty="0" smtClean="0"/>
              <a:t>People often don’t seem to reason </a:t>
            </a:r>
            <a:r>
              <a:rPr lang="en-US" dirty="0"/>
              <a:t>with </a:t>
            </a:r>
            <a:r>
              <a:rPr lang="en-US" dirty="0" smtClean="0"/>
              <a:t>logic. Are </a:t>
            </a:r>
            <a:r>
              <a:rPr lang="en-US" dirty="0"/>
              <a:t>people “rational” in decision making</a:t>
            </a:r>
            <a:r>
              <a:rPr lang="en-US" dirty="0" smtClean="0"/>
              <a:t>?  </a:t>
            </a:r>
            <a:endParaRPr lang="en-US" dirty="0"/>
          </a:p>
          <a:p>
            <a:pPr>
              <a:lnSpc>
                <a:spcPct val="90000"/>
              </a:lnSpc>
              <a:buFontTx/>
              <a:buChar char="•"/>
            </a:pPr>
            <a:endParaRPr lang="en-US" dirty="0"/>
          </a:p>
          <a:p>
            <a:pPr>
              <a:lnSpc>
                <a:spcPct val="90000"/>
              </a:lnSpc>
            </a:pPr>
            <a:endParaRPr lang="en-US" dirty="0"/>
          </a:p>
          <a:p>
            <a:pPr>
              <a:lnSpc>
                <a:spcPct val="90000"/>
              </a:lnSpc>
            </a:pPr>
            <a:endParaRPr lang="en-US" dirty="0"/>
          </a:p>
          <a:p>
            <a:pPr>
              <a:lnSpc>
                <a:spcPct val="90000"/>
              </a:lnSpc>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3"/>
          <p:cNvSpPr>
            <a:spLocks noGrp="1"/>
          </p:cNvSpPr>
          <p:nvPr>
            <p:ph type="ftr" sz="quarter" idx="10"/>
          </p:nvPr>
        </p:nvSpPr>
        <p:spPr/>
        <p:txBody>
          <a:bodyPr/>
          <a:lstStyle/>
          <a:p>
            <a:r>
              <a:rPr lang="fr-FR" smtClean="0"/>
              <a:t>CC 2007, 2011 - attribution - R.B. Allen</a:t>
            </a:r>
            <a:endParaRPr lang="en-US"/>
          </a:p>
        </p:txBody>
      </p:sp>
      <p:sp>
        <p:nvSpPr>
          <p:cNvPr id="28674" name="Rectangle 2"/>
          <p:cNvSpPr>
            <a:spLocks noGrp="1" noChangeArrowheads="1"/>
          </p:cNvSpPr>
          <p:nvPr>
            <p:ph type="title"/>
          </p:nvPr>
        </p:nvSpPr>
        <p:spPr bwMode="auto">
          <a:xfrm>
            <a:off x="533400" y="3048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200"/>
              <a:t>Sensory Perception </a:t>
            </a:r>
            <a:br>
              <a:rPr lang="en-US" sz="3200"/>
            </a:br>
            <a:r>
              <a:rPr lang="en-US" sz="3200"/>
              <a:t>and Attention</a:t>
            </a:r>
          </a:p>
        </p:txBody>
      </p:sp>
      <p:sp>
        <p:nvSpPr>
          <p:cNvPr id="28675" name="Rectangle 3"/>
          <p:cNvSpPr>
            <a:spLocks noGrp="1" noChangeArrowheads="1"/>
          </p:cNvSpPr>
          <p:nvPr>
            <p:ph type="body" idx="1"/>
          </p:nvPr>
        </p:nvSpPr>
        <p:spPr>
          <a:xfrm>
            <a:off x="1143000" y="1524000"/>
            <a:ext cx="7772400" cy="4876800"/>
          </a:xfrm>
          <a:ln/>
        </p:spPr>
        <p:txBody>
          <a:bodyPr/>
          <a:lstStyle/>
          <a:p>
            <a:pPr>
              <a:buFontTx/>
              <a:buChar char="•"/>
            </a:pPr>
            <a:r>
              <a:rPr lang="en-US" sz="2800"/>
              <a:t>Pre-iconic perception such as  the             gestalt face-vase illusion  </a:t>
            </a:r>
          </a:p>
          <a:p>
            <a:endParaRPr lang="en-US" sz="2800"/>
          </a:p>
          <a:p>
            <a:endParaRPr lang="en-US" sz="2800"/>
          </a:p>
          <a:p>
            <a:pPr>
              <a:buFontTx/>
              <a:buChar char="•"/>
            </a:pPr>
            <a:r>
              <a:rPr lang="en-US" sz="2800"/>
              <a:t>Selective attention seems to involve adding more cognitive resources for processing sensations and it is guided by higher level cognitive processes. </a:t>
            </a:r>
          </a:p>
          <a:p>
            <a:pPr>
              <a:buFontTx/>
              <a:buChar char="•"/>
            </a:pPr>
            <a:r>
              <a:rPr lang="en-US" sz="2800"/>
              <a:t>People often attend more to items and events which reinforce their expectations.</a:t>
            </a:r>
          </a:p>
          <a:p>
            <a:pPr>
              <a:buFontTx/>
              <a:buChar char="•"/>
            </a:pPr>
            <a:endParaRPr lang="en-US" sz="2800"/>
          </a:p>
        </p:txBody>
      </p:sp>
      <p:sp>
        <p:nvSpPr>
          <p:cNvPr id="28676" name="Text Box 4"/>
          <p:cNvSpPr txBox="1">
            <a:spLocks noChangeArrowheads="1"/>
          </p:cNvSpPr>
          <p:nvPr/>
        </p:nvSpPr>
        <p:spPr bwMode="auto">
          <a:xfrm>
            <a:off x="1752600" y="2743200"/>
            <a:ext cx="6019800" cy="641350"/>
          </a:xfrm>
          <a:prstGeom prst="rect">
            <a:avLst/>
          </a:prstGeom>
          <a:solidFill>
            <a:schemeClr val="accent2"/>
          </a:solidFill>
          <a:ln w="9525">
            <a:noFill/>
            <a:miter lim="800000"/>
            <a:headEnd/>
            <a:tailEnd/>
          </a:ln>
          <a:effectLst/>
        </p:spPr>
        <p:txBody>
          <a:bodyPr>
            <a:spAutoFit/>
          </a:bodyPr>
          <a:lstStyle/>
          <a:p>
            <a:pPr>
              <a:spcBef>
                <a:spcPct val="50000"/>
              </a:spcBef>
            </a:pPr>
            <a:r>
              <a:rPr lang="en-US" sz="1800" dirty="0">
                <a:solidFill>
                  <a:srgbClr val="FFFF66"/>
                </a:solidFill>
              </a:rPr>
              <a:t>Yellow letters on a blue background is the most visible color combination because of the cones in the retina</a:t>
            </a:r>
          </a:p>
        </p:txBody>
      </p:sp>
      <p:pic>
        <p:nvPicPr>
          <p:cNvPr id="28678" name="Picture 6" descr="facevase"/>
          <p:cNvPicPr>
            <a:picLocks noChangeAspect="1" noChangeArrowheads="1"/>
          </p:cNvPicPr>
          <p:nvPr/>
        </p:nvPicPr>
        <p:blipFill>
          <a:blip r:embed="rId3" cstate="print"/>
          <a:srcRect/>
          <a:stretch>
            <a:fillRect/>
          </a:stretch>
        </p:blipFill>
        <p:spPr bwMode="auto">
          <a:xfrm rot="10873985" flipV="1">
            <a:off x="7924800" y="1752600"/>
            <a:ext cx="858838" cy="115252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20482" name="Rectangle 2"/>
          <p:cNvSpPr>
            <a:spLocks noGrp="1" noChangeArrowheads="1"/>
          </p:cNvSpPr>
          <p:nvPr>
            <p:ph type="title"/>
          </p:nvPr>
        </p:nvSpPr>
        <p:spPr bwMode="auto">
          <a:xfrm>
            <a:off x="457200" y="3048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2800"/>
              <a:t>Associative versus </a:t>
            </a:r>
            <a:br>
              <a:rPr lang="en-US" sz="2800"/>
            </a:br>
            <a:r>
              <a:rPr lang="en-US" sz="2800"/>
              <a:t>Structuralist Learning</a:t>
            </a:r>
          </a:p>
        </p:txBody>
      </p:sp>
      <p:sp>
        <p:nvSpPr>
          <p:cNvPr id="20483" name="Rectangle 3"/>
          <p:cNvSpPr>
            <a:spLocks noGrp="1" noChangeArrowheads="1"/>
          </p:cNvSpPr>
          <p:nvPr>
            <p:ph type="body" idx="1"/>
          </p:nvPr>
        </p:nvSpPr>
        <p:spPr>
          <a:xfrm>
            <a:off x="1143000" y="1524000"/>
            <a:ext cx="7772400" cy="4876800"/>
          </a:xfrm>
          <a:ln/>
        </p:spPr>
        <p:txBody>
          <a:bodyPr/>
          <a:lstStyle/>
          <a:p>
            <a:pPr>
              <a:lnSpc>
                <a:spcPct val="90000"/>
              </a:lnSpc>
              <a:buFontTx/>
              <a:buChar char="•"/>
            </a:pPr>
            <a:r>
              <a:rPr lang="en-US" sz="2400" dirty="0"/>
              <a:t>The emphasis on memory structures doesn’t explain very well how human learning works.   </a:t>
            </a:r>
          </a:p>
          <a:p>
            <a:pPr>
              <a:lnSpc>
                <a:spcPct val="90000"/>
              </a:lnSpc>
              <a:buFontTx/>
              <a:buChar char="•"/>
            </a:pPr>
            <a:r>
              <a:rPr lang="en-US" sz="2400" dirty="0"/>
              <a:t>A lot of human learning seems to be based on associations. For instance, we learn that eating stops us from being hungry. </a:t>
            </a:r>
          </a:p>
          <a:p>
            <a:pPr>
              <a:lnSpc>
                <a:spcPct val="90000"/>
              </a:lnSpc>
              <a:buFontTx/>
              <a:buChar char="•"/>
            </a:pPr>
            <a:r>
              <a:rPr lang="en-US" sz="2400" dirty="0"/>
              <a:t>Unsupervised learning</a:t>
            </a:r>
          </a:p>
          <a:p>
            <a:pPr lvl="1">
              <a:lnSpc>
                <a:spcPct val="90000"/>
              </a:lnSpc>
              <a:buFontTx/>
              <a:buChar char="–"/>
            </a:pPr>
            <a:r>
              <a:rPr lang="en-US" sz="2000" dirty="0" err="1"/>
              <a:t>Custering</a:t>
            </a:r>
            <a:endParaRPr lang="en-US" sz="2000" dirty="0"/>
          </a:p>
          <a:p>
            <a:pPr>
              <a:lnSpc>
                <a:spcPct val="90000"/>
              </a:lnSpc>
              <a:buFontTx/>
              <a:buChar char="•"/>
            </a:pPr>
            <a:r>
              <a:rPr lang="en-US" sz="2400" dirty="0"/>
              <a:t>Supervised learning </a:t>
            </a:r>
          </a:p>
          <a:p>
            <a:pPr lvl="1">
              <a:lnSpc>
                <a:spcPct val="90000"/>
              </a:lnSpc>
              <a:buFontTx/>
              <a:buChar char="–"/>
            </a:pPr>
            <a:r>
              <a:rPr lang="en-US" sz="2000" dirty="0"/>
              <a:t>Teacher gives feedback and rewards</a:t>
            </a:r>
          </a:p>
          <a:p>
            <a:pPr>
              <a:lnSpc>
                <a:spcPct val="90000"/>
              </a:lnSpc>
              <a:buFontTx/>
              <a:buChar char="•"/>
            </a:pPr>
            <a:r>
              <a:rPr lang="en-US" sz="2400" dirty="0"/>
              <a:t>Associative learning  is found in machine learning such as learning in neural networks.</a:t>
            </a:r>
          </a:p>
          <a:p>
            <a:pPr>
              <a:lnSpc>
                <a:spcPct val="90000"/>
              </a:lnSpc>
              <a:buFontTx/>
              <a:buChar char="•"/>
            </a:pPr>
            <a:r>
              <a:rPr lang="en-US" sz="2400" dirty="0"/>
              <a:t>Do we learn language by association or by innate rules?</a:t>
            </a:r>
          </a:p>
          <a:p>
            <a:pPr>
              <a:lnSpc>
                <a:spcPct val="90000"/>
              </a:lnSpc>
            </a:pPr>
            <a:endParaRPr lang="en-U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21506" name="Rectangle 2"/>
          <p:cNvSpPr>
            <a:spLocks noGrp="1" noChangeArrowheads="1"/>
          </p:cNvSpPr>
          <p:nvPr>
            <p:ph type="title"/>
          </p:nvPr>
        </p:nvSpPr>
        <p:spPr bwMode="auto">
          <a:xfrm>
            <a:off x="9144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200" dirty="0" smtClean="0"/>
              <a:t>Attitudes and Beliefs</a:t>
            </a:r>
            <a:endParaRPr lang="en-US" sz="3200" dirty="0"/>
          </a:p>
        </p:txBody>
      </p:sp>
      <p:sp>
        <p:nvSpPr>
          <p:cNvPr id="21507" name="Rectangle 3"/>
          <p:cNvSpPr>
            <a:spLocks noGrp="1" noChangeArrowheads="1"/>
          </p:cNvSpPr>
          <p:nvPr>
            <p:ph type="body" idx="1"/>
          </p:nvPr>
        </p:nvSpPr>
        <p:spPr>
          <a:xfrm>
            <a:off x="1066800" y="1524000"/>
            <a:ext cx="7924800" cy="4876800"/>
          </a:xfrm>
          <a:ln/>
        </p:spPr>
        <p:txBody>
          <a:bodyPr/>
          <a:lstStyle/>
          <a:p>
            <a:pPr>
              <a:buFontTx/>
              <a:buChar char="•"/>
            </a:pPr>
            <a:r>
              <a:rPr lang="en-US" dirty="0" smtClean="0"/>
              <a:t>Many </a:t>
            </a:r>
            <a:r>
              <a:rPr lang="en-US" dirty="0"/>
              <a:t>decisions </a:t>
            </a:r>
            <a:r>
              <a:rPr lang="en-US" dirty="0" smtClean="0"/>
              <a:t>don’t seem to be based </a:t>
            </a:r>
            <a:r>
              <a:rPr lang="en-US" dirty="0"/>
              <a:t>on a logical analysis.  </a:t>
            </a:r>
            <a:r>
              <a:rPr lang="en-US" dirty="0" smtClean="0"/>
              <a:t>Rather, they seem to be </a:t>
            </a:r>
            <a:r>
              <a:rPr lang="en-US" dirty="0"/>
              <a:t>based on attitudes. </a:t>
            </a:r>
          </a:p>
          <a:p>
            <a:pPr>
              <a:buFontTx/>
              <a:buChar char="•"/>
            </a:pPr>
            <a:r>
              <a:rPr lang="en-US" dirty="0"/>
              <a:t>Attitudes </a:t>
            </a:r>
            <a:r>
              <a:rPr lang="en-US" dirty="0" smtClean="0"/>
              <a:t>seem to be emergent.  That is, they are the result an accumulation of factors.  For </a:t>
            </a:r>
            <a:r>
              <a:rPr lang="en-US" dirty="0"/>
              <a:t>instance, </a:t>
            </a:r>
            <a:r>
              <a:rPr lang="en-US" dirty="0" smtClean="0"/>
              <a:t>political convictions are often hard to change by argument.</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32770" name="Rectangle 2"/>
          <p:cNvSpPr>
            <a:spLocks noGrp="1" noChangeArrowheads="1"/>
          </p:cNvSpPr>
          <p:nvPr>
            <p:ph type="title"/>
          </p:nvPr>
        </p:nvSpPr>
        <p:spPr bwMode="auto">
          <a:xfrm>
            <a:off x="609600" y="381000"/>
            <a:ext cx="8229600" cy="1143000"/>
          </a:xfrm>
          <a:noFill/>
          <a:ln>
            <a:miter lim="800000"/>
            <a:headEnd/>
            <a:tailEnd/>
          </a:ln>
        </p:spPr>
        <p:txBody>
          <a:bodyPr vert="horz" wrap="square" lIns="91440" tIns="45720" rIns="91440" bIns="45720" numCol="1" anchor="t" anchorCtr="0" compatLnSpc="1">
            <a:prstTxWarp prst="textNoShape">
              <a:avLst/>
            </a:prstTxWarp>
          </a:bodyPr>
          <a:lstStyle/>
          <a:p>
            <a:r>
              <a:rPr lang="en-US" sz="3200"/>
              <a:t>Motivation and Emotion</a:t>
            </a:r>
          </a:p>
        </p:txBody>
      </p:sp>
      <p:sp>
        <p:nvSpPr>
          <p:cNvPr id="32771" name="Rectangle 3"/>
          <p:cNvSpPr>
            <a:spLocks noGrp="1" noChangeArrowheads="1"/>
          </p:cNvSpPr>
          <p:nvPr>
            <p:ph type="body" idx="1"/>
          </p:nvPr>
        </p:nvSpPr>
        <p:spPr>
          <a:xfrm>
            <a:off x="1143000" y="1524000"/>
            <a:ext cx="7772400" cy="5105400"/>
          </a:xfrm>
          <a:ln/>
        </p:spPr>
        <p:txBody>
          <a:bodyPr/>
          <a:lstStyle/>
          <a:p>
            <a:pPr>
              <a:lnSpc>
                <a:spcPct val="90000"/>
              </a:lnSpc>
              <a:buFontTx/>
              <a:buChar char="•"/>
            </a:pPr>
            <a:r>
              <a:rPr lang="en-US" sz="2400" dirty="0"/>
              <a:t>Human information processing is not all logical inference.  It interacts with biological needs and emotions. Beliefs </a:t>
            </a:r>
            <a:r>
              <a:rPr lang="en-US" sz="2400" dirty="0" smtClean="0"/>
              <a:t>often</a:t>
            </a:r>
            <a:r>
              <a:rPr lang="en-US" sz="2400" dirty="0" smtClean="0"/>
              <a:t> </a:t>
            </a:r>
            <a:r>
              <a:rPr lang="en-US" sz="2400" dirty="0"/>
              <a:t>reflect human needs and self-interest.</a:t>
            </a:r>
          </a:p>
          <a:p>
            <a:pPr>
              <a:lnSpc>
                <a:spcPct val="90000"/>
              </a:lnSpc>
              <a:buFontTx/>
              <a:buChar char="•"/>
            </a:pPr>
            <a:r>
              <a:rPr lang="en-US" sz="2400" dirty="0"/>
              <a:t>Emotions are transient.  They are based on generalized physiological arousal accompanied by an inference which labels the type of emotion.  In other words, fear and hate are not physiologically different, but differ in what a person infers.</a:t>
            </a:r>
          </a:p>
          <a:p>
            <a:pPr>
              <a:lnSpc>
                <a:spcPct val="90000"/>
              </a:lnSpc>
              <a:buFontTx/>
              <a:buChar char="•"/>
            </a:pPr>
            <a:r>
              <a:rPr lang="en-US" sz="2400" dirty="0" smtClean="0"/>
              <a:t>Emotion </a:t>
            </a:r>
            <a:r>
              <a:rPr lang="en-US" sz="2400" dirty="0"/>
              <a:t>also causes a reduction in processing capacity.</a:t>
            </a:r>
          </a:p>
          <a:p>
            <a:pPr>
              <a:lnSpc>
                <a:spcPct val="90000"/>
              </a:lnSpc>
              <a:buFontTx/>
              <a:buChar char="•"/>
            </a:pPr>
            <a:endParaRPr lang="en-US" sz="2400" dirty="0"/>
          </a:p>
          <a:p>
            <a:pPr>
              <a:lnSpc>
                <a:spcPct val="90000"/>
              </a:lnSpc>
              <a:buFontTx/>
              <a:buChar char="•"/>
            </a:pPr>
            <a:endParaRPr lang="en-US" sz="2400" dirty="0"/>
          </a:p>
          <a:p>
            <a:pPr>
              <a:lnSpc>
                <a:spcPct val="90000"/>
              </a:lnSpc>
              <a:buFontTx/>
              <a:buChar char="•"/>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84994"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a:t>Persuasion</a:t>
            </a:r>
          </a:p>
        </p:txBody>
      </p:sp>
      <p:sp>
        <p:nvSpPr>
          <p:cNvPr id="84995" name="Rectangle 3"/>
          <p:cNvSpPr>
            <a:spLocks noGrp="1" noChangeArrowheads="1"/>
          </p:cNvSpPr>
          <p:nvPr>
            <p:ph type="body" idx="1"/>
          </p:nvPr>
        </p:nvSpPr>
        <p:spPr>
          <a:xfrm>
            <a:off x="1066800" y="1600200"/>
            <a:ext cx="7620000" cy="4525963"/>
          </a:xfrm>
          <a:ln/>
        </p:spPr>
        <p:txBody>
          <a:bodyPr/>
          <a:lstStyle/>
          <a:p>
            <a:pPr>
              <a:buFontTx/>
              <a:buChar char="•"/>
            </a:pPr>
            <a:r>
              <a:rPr lang="en-US" dirty="0"/>
              <a:t>Fear is often persuasive.  </a:t>
            </a:r>
          </a:p>
          <a:p>
            <a:pPr lvl="1">
              <a:buFontTx/>
              <a:buChar char="–"/>
            </a:pPr>
            <a:r>
              <a:rPr lang="en-US" dirty="0"/>
              <a:t>Wear your seatbelt…</a:t>
            </a:r>
          </a:p>
          <a:p>
            <a:pPr lvl="1">
              <a:buFontTx/>
              <a:buChar char="–"/>
            </a:pPr>
            <a:r>
              <a:rPr lang="en-US" dirty="0"/>
              <a:t>Don’t smoke…</a:t>
            </a:r>
          </a:p>
          <a:p>
            <a:pPr lvl="1">
              <a:buFontTx/>
              <a:buChar char="–"/>
            </a:pPr>
            <a:r>
              <a:rPr lang="en-US" dirty="0"/>
              <a:t>Don’t drink and </a:t>
            </a:r>
            <a:r>
              <a:rPr lang="en-US" dirty="0" smtClean="0"/>
              <a:t>drive…</a:t>
            </a:r>
          </a:p>
          <a:p>
            <a:pPr lvl="1">
              <a:buFontTx/>
              <a:buChar char="–"/>
            </a:pPr>
            <a:r>
              <a:rPr lang="en-US" dirty="0" smtClean="0"/>
              <a:t>Or</a:t>
            </a:r>
            <a:r>
              <a:rPr lang="en-US" dirty="0"/>
              <a:t>, face terrible consequences</a:t>
            </a:r>
          </a:p>
          <a:p>
            <a:pPr>
              <a:buFontTx/>
              <a:buChar char="•"/>
            </a:pPr>
            <a:r>
              <a:rPr lang="en-US" dirty="0"/>
              <a:t>Is this </a:t>
            </a:r>
            <a:r>
              <a:rPr lang="en-US" dirty="0" smtClean="0"/>
              <a:t>an </a:t>
            </a:r>
            <a:r>
              <a:rPr lang="en-US" dirty="0"/>
              <a:t>emotional appeal or an informative one?</a:t>
            </a:r>
          </a:p>
          <a:p>
            <a:pPr lvl="1">
              <a:buFontTx/>
              <a:buChar cha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fr-FR" smtClean="0"/>
              <a:t>CC 2007, 2011 - attribution - R.B. Allen</a:t>
            </a:r>
            <a:endParaRPr lang="en-US"/>
          </a:p>
        </p:txBody>
      </p:sp>
      <p:sp>
        <p:nvSpPr>
          <p:cNvPr id="19458" name="Rectangle 2"/>
          <p:cNvSpPr>
            <a:spLocks noGrp="1" noChangeArrowheads="1"/>
          </p:cNvSpPr>
          <p:nvPr>
            <p:ph type="title"/>
          </p:nvPr>
        </p:nvSpPr>
        <p:spPr bwMode="auto">
          <a:noFill/>
          <a:ln>
            <a:miter lim="800000"/>
            <a:headEnd/>
            <a:tailEnd/>
          </a:ln>
        </p:spPr>
        <p:txBody>
          <a:bodyPr vert="horz" wrap="square" lIns="91440" tIns="45720" rIns="91440" bIns="45720" numCol="1" anchor="t" anchorCtr="0" compatLnSpc="1">
            <a:prstTxWarp prst="textNoShape">
              <a:avLst/>
            </a:prstTxWarp>
          </a:bodyPr>
          <a:lstStyle/>
          <a:p>
            <a:r>
              <a:rPr lang="en-US" sz="3600" dirty="0"/>
              <a:t>Interface </a:t>
            </a:r>
            <a:r>
              <a:rPr lang="en-US" sz="3600" dirty="0" smtClean="0"/>
              <a:t>Development </a:t>
            </a:r>
            <a:br>
              <a:rPr lang="en-US" sz="3600" dirty="0" smtClean="0"/>
            </a:br>
            <a:r>
              <a:rPr lang="en-US" sz="3600" dirty="0" smtClean="0"/>
              <a:t>vs Interaction Design</a:t>
            </a:r>
            <a:endParaRPr lang="en-US" sz="3600" dirty="0"/>
          </a:p>
        </p:txBody>
      </p:sp>
      <p:sp>
        <p:nvSpPr>
          <p:cNvPr id="19459" name="Rectangle 3"/>
          <p:cNvSpPr>
            <a:spLocks noGrp="1" noChangeArrowheads="1"/>
          </p:cNvSpPr>
          <p:nvPr>
            <p:ph type="body" idx="1"/>
          </p:nvPr>
        </p:nvSpPr>
        <p:spPr>
          <a:xfrm>
            <a:off x="1295400" y="1600200"/>
            <a:ext cx="7391400" cy="4525963"/>
          </a:xfrm>
          <a:ln/>
        </p:spPr>
        <p:txBody>
          <a:bodyPr/>
          <a:lstStyle/>
          <a:p>
            <a:pPr>
              <a:buFontTx/>
              <a:buChar char="•"/>
            </a:pPr>
            <a:r>
              <a:rPr lang="en-US" dirty="0"/>
              <a:t>There are many types of interfaces in a complex system but when we talk about interface design, we usually mean the human-computer interface</a:t>
            </a:r>
          </a:p>
          <a:p>
            <a:pPr>
              <a:buFontTx/>
              <a:buChar char="•"/>
            </a:pPr>
            <a:r>
              <a:rPr lang="en-US" dirty="0"/>
              <a:t>Because interface design seems most often associated with screen layout, the phrase interaction design is often used.</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E5E5FF"/>
        </a:lt1>
        <a:dk2>
          <a:srgbClr val="000000"/>
        </a:dk2>
        <a:lt2>
          <a:srgbClr val="808080"/>
        </a:lt2>
        <a:accent1>
          <a:srgbClr val="BBE0E3"/>
        </a:accent1>
        <a:accent2>
          <a:srgbClr val="333399"/>
        </a:accent2>
        <a:accent3>
          <a:srgbClr val="F0F0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D3C5"/>
        </a:lt1>
        <a:dk2>
          <a:srgbClr val="000000"/>
        </a:dk2>
        <a:lt2>
          <a:srgbClr val="808080"/>
        </a:lt2>
        <a:accent1>
          <a:srgbClr val="BBE0E3"/>
        </a:accent1>
        <a:accent2>
          <a:srgbClr val="333399"/>
        </a:accent2>
        <a:accent3>
          <a:srgbClr val="FFE6D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DCB9"/>
        </a:lt1>
        <a:dk2>
          <a:srgbClr val="000000"/>
        </a:dk2>
        <a:lt2>
          <a:srgbClr val="808080"/>
        </a:lt2>
        <a:accent1>
          <a:srgbClr val="BBE0E3"/>
        </a:accent1>
        <a:accent2>
          <a:srgbClr val="333399"/>
        </a:accent2>
        <a:accent3>
          <a:srgbClr val="FFEBD9"/>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SS">
  <a:themeElements>
    <a:clrScheme name="I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ISS">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spDef>
    <a:ln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400" b="0" i="0" u="none" strike="noStrike" cap="none" normalizeH="0" baseline="0" smtClean="0">
            <a:ln>
              <a:noFill/>
            </a:ln>
            <a:solidFill>
              <a:schemeClr val="tx2"/>
            </a:solidFill>
            <a:effectLst/>
            <a:latin typeface="Arial" charset="0"/>
            <a:cs typeface="Arial" charset="0"/>
          </a:defRPr>
        </a:defPPr>
      </a:lstStyle>
    </a:lnDef>
  </a:objectDefaults>
  <a:extraClrSchemeLst>
    <a:extraClrScheme>
      <a:clrScheme name="IS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IS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IS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IS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IS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IS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IS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IS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IS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IS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IS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ISS 13">
        <a:dk1>
          <a:srgbClr val="000000"/>
        </a:dk1>
        <a:lt1>
          <a:srgbClr val="E5E5FF"/>
        </a:lt1>
        <a:dk2>
          <a:srgbClr val="000000"/>
        </a:dk2>
        <a:lt2>
          <a:srgbClr val="808080"/>
        </a:lt2>
        <a:accent1>
          <a:srgbClr val="BBE0E3"/>
        </a:accent1>
        <a:accent2>
          <a:srgbClr val="333399"/>
        </a:accent2>
        <a:accent3>
          <a:srgbClr val="F0F0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S 14">
        <a:dk1>
          <a:srgbClr val="000000"/>
        </a:dk1>
        <a:lt1>
          <a:srgbClr val="FFD3C5"/>
        </a:lt1>
        <a:dk2>
          <a:srgbClr val="000000"/>
        </a:dk2>
        <a:lt2>
          <a:srgbClr val="808080"/>
        </a:lt2>
        <a:accent1>
          <a:srgbClr val="BBE0E3"/>
        </a:accent1>
        <a:accent2>
          <a:srgbClr val="333399"/>
        </a:accent2>
        <a:accent3>
          <a:srgbClr val="FFE6D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ISS 15">
        <a:dk1>
          <a:srgbClr val="000000"/>
        </a:dk1>
        <a:lt1>
          <a:srgbClr val="FFDCB9"/>
        </a:lt1>
        <a:dk2>
          <a:srgbClr val="000000"/>
        </a:dk2>
        <a:lt2>
          <a:srgbClr val="808080"/>
        </a:lt2>
        <a:accent1>
          <a:srgbClr val="BBE0E3"/>
        </a:accent1>
        <a:accent2>
          <a:srgbClr val="333399"/>
        </a:accent2>
        <a:accent3>
          <a:srgbClr val="FFEBD9"/>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239</TotalTime>
  <Words>1503</Words>
  <Application>Microsoft Office PowerPoint</Application>
  <PresentationFormat>On-screen Show (4:3)</PresentationFormat>
  <Paragraphs>232</Paragraphs>
  <Slides>22</Slides>
  <Notes>21</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Default Design</vt:lpstr>
      <vt:lpstr>ISS</vt:lpstr>
      <vt:lpstr>Slide 1</vt:lpstr>
      <vt:lpstr>Cognitive Structure and Representation</vt:lpstr>
      <vt:lpstr>Human cognition is very different from typical computerized information systems</vt:lpstr>
      <vt:lpstr>Sensory Perception  and Attention</vt:lpstr>
      <vt:lpstr>Associative versus  Structuralist Learning</vt:lpstr>
      <vt:lpstr>Attitudes and Beliefs</vt:lpstr>
      <vt:lpstr>Motivation and Emotion</vt:lpstr>
      <vt:lpstr>Persuasion</vt:lpstr>
      <vt:lpstr>Interface Development  vs Interaction Design</vt:lpstr>
      <vt:lpstr>Making Application Programs  Easy to Learn</vt:lpstr>
      <vt:lpstr>Interface Engineering</vt:lpstr>
      <vt:lpstr>Evaluation of Interfaces/Interaction  </vt:lpstr>
      <vt:lpstr>Cognitive Bias in Choice Kahneman and Tversky</vt:lpstr>
      <vt:lpstr>Conceptual Models and  Mental Models </vt:lpstr>
      <vt:lpstr>Attribution and  Stereotypes</vt:lpstr>
      <vt:lpstr>Recommendation Systems and Social Search</vt:lpstr>
      <vt:lpstr>Ratings and Recommendation Services</vt:lpstr>
      <vt:lpstr>Predict the preference on V6 for P3 </vt:lpstr>
      <vt:lpstr>Correlation Coefficients </vt:lpstr>
      <vt:lpstr>NetFlix – Million Dollar Competition For Improving Predictions</vt:lpstr>
      <vt:lpstr>Slide 21</vt:lpstr>
      <vt:lpstr>Making Predictions about Preferences  Factors to Consider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rba</cp:lastModifiedBy>
  <cp:revision>38</cp:revision>
  <cp:lastPrinted>1601-01-01T00:00:00Z</cp:lastPrinted>
  <dcterms:created xsi:type="dcterms:W3CDTF">1601-01-01T00:00:00Z</dcterms:created>
  <dcterms:modified xsi:type="dcterms:W3CDTF">2013-01-28T14:30:42Z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