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22"/>
  </p:notesMasterIdLst>
  <p:sldIdLst>
    <p:sldId id="298"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Lst>
  <p:sldSz cx="9144000" cy="6858000" type="screen4x3"/>
  <p:notesSz cx="6858000" cy="9144000"/>
  <p:defaultTextStyle>
    <a:defPPr>
      <a:defRPr lang="en-US"/>
    </a:defPPr>
    <a:lvl1pPr algn="ctr" rtl="0" fontAlgn="base">
      <a:spcBef>
        <a:spcPct val="0"/>
      </a:spcBef>
      <a:spcAft>
        <a:spcPct val="0"/>
      </a:spcAft>
      <a:defRPr sz="4400" kern="1200">
        <a:solidFill>
          <a:schemeClr val="tx2"/>
        </a:solidFill>
        <a:latin typeface="Arial" pitchFamily="34" charset="0"/>
        <a:ea typeface="+mn-ea"/>
        <a:cs typeface="Arial" pitchFamily="34" charset="0"/>
      </a:defRPr>
    </a:lvl1pPr>
    <a:lvl2pPr marL="457200" algn="ctr" rtl="0" fontAlgn="base">
      <a:spcBef>
        <a:spcPct val="0"/>
      </a:spcBef>
      <a:spcAft>
        <a:spcPct val="0"/>
      </a:spcAft>
      <a:defRPr sz="4400" kern="1200">
        <a:solidFill>
          <a:schemeClr val="tx2"/>
        </a:solidFill>
        <a:latin typeface="Arial" pitchFamily="34" charset="0"/>
        <a:ea typeface="+mn-ea"/>
        <a:cs typeface="Arial" pitchFamily="34" charset="0"/>
      </a:defRPr>
    </a:lvl2pPr>
    <a:lvl3pPr marL="914400" algn="ctr" rtl="0" fontAlgn="base">
      <a:spcBef>
        <a:spcPct val="0"/>
      </a:spcBef>
      <a:spcAft>
        <a:spcPct val="0"/>
      </a:spcAft>
      <a:defRPr sz="4400" kern="1200">
        <a:solidFill>
          <a:schemeClr val="tx2"/>
        </a:solidFill>
        <a:latin typeface="Arial" pitchFamily="34" charset="0"/>
        <a:ea typeface="+mn-ea"/>
        <a:cs typeface="Arial" pitchFamily="34" charset="0"/>
      </a:defRPr>
    </a:lvl3pPr>
    <a:lvl4pPr marL="1371600" algn="ctr" rtl="0" fontAlgn="base">
      <a:spcBef>
        <a:spcPct val="0"/>
      </a:spcBef>
      <a:spcAft>
        <a:spcPct val="0"/>
      </a:spcAft>
      <a:defRPr sz="4400" kern="1200">
        <a:solidFill>
          <a:schemeClr val="tx2"/>
        </a:solidFill>
        <a:latin typeface="Arial" pitchFamily="34" charset="0"/>
        <a:ea typeface="+mn-ea"/>
        <a:cs typeface="Arial" pitchFamily="34" charset="0"/>
      </a:defRPr>
    </a:lvl4pPr>
    <a:lvl5pPr marL="1828800" algn="ctr" rtl="0" fontAlgn="base">
      <a:spcBef>
        <a:spcPct val="0"/>
      </a:spcBef>
      <a:spcAft>
        <a:spcPct val="0"/>
      </a:spcAft>
      <a:defRPr sz="4400" kern="1200">
        <a:solidFill>
          <a:schemeClr val="tx2"/>
        </a:solidFill>
        <a:latin typeface="Arial" pitchFamily="34" charset="0"/>
        <a:ea typeface="+mn-ea"/>
        <a:cs typeface="Arial" pitchFamily="34" charset="0"/>
      </a:defRPr>
    </a:lvl5pPr>
    <a:lvl6pPr marL="2286000" algn="l" defTabSz="914400" rtl="0" eaLnBrk="1" latinLnBrk="0" hangingPunct="1">
      <a:defRPr sz="4400" kern="1200">
        <a:solidFill>
          <a:schemeClr val="tx2"/>
        </a:solidFill>
        <a:latin typeface="Arial" pitchFamily="34" charset="0"/>
        <a:ea typeface="+mn-ea"/>
        <a:cs typeface="Arial" pitchFamily="34" charset="0"/>
      </a:defRPr>
    </a:lvl6pPr>
    <a:lvl7pPr marL="2743200" algn="l" defTabSz="914400" rtl="0" eaLnBrk="1" latinLnBrk="0" hangingPunct="1">
      <a:defRPr sz="4400" kern="1200">
        <a:solidFill>
          <a:schemeClr val="tx2"/>
        </a:solidFill>
        <a:latin typeface="Arial" pitchFamily="34" charset="0"/>
        <a:ea typeface="+mn-ea"/>
        <a:cs typeface="Arial" pitchFamily="34" charset="0"/>
      </a:defRPr>
    </a:lvl7pPr>
    <a:lvl8pPr marL="3200400" algn="l" defTabSz="914400" rtl="0" eaLnBrk="1" latinLnBrk="0" hangingPunct="1">
      <a:defRPr sz="4400" kern="1200">
        <a:solidFill>
          <a:schemeClr val="tx2"/>
        </a:solidFill>
        <a:latin typeface="Arial" pitchFamily="34" charset="0"/>
        <a:ea typeface="+mn-ea"/>
        <a:cs typeface="Arial" pitchFamily="34" charset="0"/>
      </a:defRPr>
    </a:lvl8pPr>
    <a:lvl9pPr marL="3657600" algn="l" defTabSz="914400" rtl="0" eaLnBrk="1" latinLnBrk="0" hangingPunct="1">
      <a:defRPr sz="4400" kern="1200">
        <a:solidFill>
          <a:schemeClr val="tx2"/>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1" autoAdjust="0"/>
    <p:restoredTop sz="94602" autoAdjust="0"/>
  </p:normalViewPr>
  <p:slideViewPr>
    <p:cSldViewPr>
      <p:cViewPr varScale="1">
        <p:scale>
          <a:sx n="74" d="100"/>
          <a:sy n="74" d="100"/>
        </p:scale>
        <p:origin x="-104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04"/>
    </p:cViewPr>
  </p:sorterViewPr>
  <p:notesViewPr>
    <p:cSldViewPr>
      <p:cViewPr varScale="1">
        <p:scale>
          <a:sx n="58" d="100"/>
          <a:sy n="58" d="100"/>
        </p:scale>
        <p:origin x="-1368" y="-84"/>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cs typeface="Arial" charset="0"/>
              </a:defRPr>
            </a:lvl1pPr>
          </a:lstStyle>
          <a:p>
            <a:pPr>
              <a:defRPr/>
            </a:pPr>
            <a:endParaRPr lang="en-US"/>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cs typeface="Arial"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cs typeface="Arial" charset="0"/>
              </a:defRPr>
            </a:lvl1pPr>
          </a:lstStyle>
          <a:p>
            <a:pPr>
              <a:defRPr/>
            </a:pPr>
            <a:endParaRPr lang="en-US"/>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cs typeface="Arial" charset="0"/>
              </a:defRPr>
            </a:lvl1pPr>
          </a:lstStyle>
          <a:p>
            <a:pPr>
              <a:defRPr/>
            </a:pPr>
            <a:fld id="{4F30A941-E256-454B-B0EB-D333236A7D9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D297D-2879-49DF-9412-80B0CF892D79}" type="slidenum">
              <a:rPr lang="en-US"/>
              <a:pPr/>
              <a:t>1</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5F5361-0929-4453-B16D-6A595153D3ED}" type="slidenum">
              <a:rPr lang="en-US"/>
              <a:pPr/>
              <a:t>10</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395144-9021-4D47-A459-96B784F6D20C}" type="slidenum">
              <a:rPr lang="en-US"/>
              <a:pPr/>
              <a:t>11</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DE2E7D-2888-4F2A-9C0F-45219D65738E}" type="slidenum">
              <a:rPr lang="en-US"/>
              <a:pPr/>
              <a:t>12</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4B77DA-A978-40F9-8D9D-CEA15192E27D}" type="slidenum">
              <a:rPr lang="en-US"/>
              <a:pPr/>
              <a:t>13</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7C5548-B95A-4300-B1E5-FCA18BFA7066}" type="slidenum">
              <a:rPr lang="en-US"/>
              <a:pPr/>
              <a:t>14</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65AE17-923E-412D-8D1B-C0852F4EF9B2}" type="slidenum">
              <a:rPr lang="en-US"/>
              <a:pPr/>
              <a:t>15</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48D982-3734-4209-8F8A-EADD069C9E5A}" type="slidenum">
              <a:rPr lang="en-US"/>
              <a:pPr/>
              <a:t>16</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FD8134-C3DB-4504-A75A-CD17B646CAC1}" type="slidenum">
              <a:rPr lang="en-US"/>
              <a:pPr/>
              <a:t>18</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387BFA-B018-41CD-9135-46329D1536EE}" type="slidenum">
              <a:rPr lang="en-US"/>
              <a:pPr/>
              <a:t>19</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B665D7-4A5A-43F9-B4E1-7496E711D44B}" type="slidenum">
              <a:rPr lang="en-US"/>
              <a:pPr/>
              <a:t>2</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AF273A-0FCA-44D4-9155-5D59AD54EFE4}" type="slidenum">
              <a:rPr lang="en-US"/>
              <a:pPr/>
              <a:t>3</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270BF4-F156-4EE1-AC79-069E2CB107E5}" type="slidenum">
              <a:rPr lang="en-US"/>
              <a:pPr/>
              <a:t>4</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BE70EA-CAE2-4430-8C94-F3D5823B9678}" type="slidenum">
              <a:rPr lang="en-US"/>
              <a:pPr/>
              <a:t>5</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EC03E1-5676-487A-BD40-909D59D20BE6}" type="slidenum">
              <a:rPr lang="en-US"/>
              <a:pPr/>
              <a:t>6</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7DE0C9-B1D0-40B4-AFA3-555FE7BC04AD}" type="slidenum">
              <a:rPr lang="en-US"/>
              <a:pPr/>
              <a:t>7</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7C3056-C1FE-429A-BC72-EC4ACA1B2289}" type="slidenum">
              <a:rPr lang="en-US"/>
              <a:pPr/>
              <a:t>8</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5F48F2-F84C-4E6B-A6E3-8B0F2F7208AE}" type="slidenum">
              <a:rPr lang="en-US"/>
              <a:pPr/>
              <a:t>9</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1261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12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524000"/>
            <a:ext cx="36957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1524000"/>
            <a:ext cx="36957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143000" y="1524000"/>
            <a:ext cx="7543800" cy="4876800"/>
          </a:xfrm>
          <a:prstGeom prst="rect">
            <a:avLst/>
          </a:prstGeom>
          <a:noFill/>
          <a:ln w="76200">
            <a:solidFill>
              <a:schemeClr val="tx1"/>
            </a:solidFill>
            <a:miter lim="800000"/>
            <a:headEnd/>
            <a:tailEnd/>
          </a:ln>
        </p:spPr>
        <p:txBody>
          <a:bodyPr vert="horz" wrap="square" lIns="91440" tIns="45720" rIns="91440" bIns="45720" numCol="1" anchor="t" anchorCtr="0" compatLnSpc="1">
            <a:prstTxWarp prst="textNoShape">
              <a:avLst/>
            </a:prstTxWarp>
          </a:bodyPr>
          <a:lstStyle/>
          <a:p>
            <a:pPr lvl="0"/>
            <a:r>
              <a:rPr lang="en-US" smtClean="0"/>
              <a:t>* Click to edit Master text styles</a:t>
            </a:r>
          </a:p>
          <a:p>
            <a:pPr lvl="1"/>
            <a:r>
              <a:rPr lang="en-US" smtClean="0"/>
              <a:t>* Second level</a:t>
            </a:r>
          </a:p>
          <a:p>
            <a:pPr lvl="2"/>
            <a:r>
              <a:rPr lang="en-US" smtClean="0"/>
              <a:t>* Third level</a:t>
            </a:r>
          </a:p>
        </p:txBody>
      </p:sp>
      <p:sp>
        <p:nvSpPr>
          <p:cNvPr id="1029" name="Rectangle 5"/>
          <p:cNvSpPr>
            <a:spLocks noGrp="1" noChangeArrowheads="1"/>
          </p:cNvSpPr>
          <p:nvPr>
            <p:ph type="ftr" sz="quarter" idx="3"/>
          </p:nvPr>
        </p:nvSpPr>
        <p:spPr bwMode="auto">
          <a:xfrm>
            <a:off x="914400" y="6613525"/>
            <a:ext cx="51054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cs typeface="Arial" charset="0"/>
              </a:defRPr>
            </a:lvl1pPr>
          </a:lstStyle>
          <a:p>
            <a:pPr>
              <a:defRPr/>
            </a:pPr>
            <a:r>
              <a:rPr lang="fr-FR" smtClean="0"/>
              <a:t>CC 2007, 2011 attribution - R.B. Allen</a:t>
            </a:r>
            <a:endParaRPr lang="en-US"/>
          </a:p>
        </p:txBody>
      </p:sp>
      <p:pic>
        <p:nvPicPr>
          <p:cNvPr id="1028" name="Picture 7" descr="ISSbanner"/>
          <p:cNvPicPr>
            <a:picLocks noChangeAspect="1" noChangeArrowheads="1"/>
          </p:cNvPicPr>
          <p:nvPr userDrawn="1"/>
        </p:nvPicPr>
        <p:blipFill>
          <a:blip r:embed="rId13" cstate="print"/>
          <a:srcRect/>
          <a:stretch>
            <a:fillRect/>
          </a:stretch>
        </p:blipFill>
        <p:spPr bwMode="auto">
          <a:xfrm>
            <a:off x="304800" y="838200"/>
            <a:ext cx="647700" cy="5229225"/>
          </a:xfrm>
          <a:prstGeom prst="rect">
            <a:avLst/>
          </a:prstGeom>
          <a:noFill/>
          <a:ln w="9525">
            <a:noFill/>
            <a:miter lim="800000"/>
            <a:headEnd/>
            <a:tailEnd/>
          </a:ln>
        </p:spPr>
      </p:pic>
      <p:sp>
        <p:nvSpPr>
          <p:cNvPr id="1032" name="Text Box 8"/>
          <p:cNvSpPr txBox="1">
            <a:spLocks noChangeArrowheads="1"/>
          </p:cNvSpPr>
          <p:nvPr userDrawn="1"/>
        </p:nvSpPr>
        <p:spPr bwMode="auto">
          <a:xfrm>
            <a:off x="4419600" y="533400"/>
            <a:ext cx="6858000" cy="519113"/>
          </a:xfrm>
          <a:prstGeom prst="rect">
            <a:avLst/>
          </a:prstGeom>
          <a:noFill/>
          <a:ln w="9525">
            <a:noFill/>
            <a:miter lim="800000"/>
            <a:headEnd/>
            <a:tailEnd/>
          </a:ln>
          <a:effectLst/>
        </p:spPr>
        <p:txBody>
          <a:bodyPr>
            <a:spAutoFit/>
          </a:bodyPr>
          <a:lstStyle/>
          <a:p>
            <a:pPr algn="l">
              <a:spcBef>
                <a:spcPct val="50000"/>
              </a:spcBef>
              <a:defRPr/>
            </a:pPr>
            <a:r>
              <a:rPr lang="en-US" sz="2800">
                <a:solidFill>
                  <a:schemeClr val="tx1"/>
                </a:solidFill>
                <a:latin typeface="Arial" charset="0"/>
                <a:cs typeface="Arial" charset="0"/>
              </a:rPr>
              <a:t>Title Here</a:t>
            </a:r>
          </a:p>
        </p:txBody>
      </p:sp>
      <p:sp>
        <p:nvSpPr>
          <p:cNvPr id="1033" name="Line 9"/>
          <p:cNvSpPr>
            <a:spLocks noChangeShapeType="1"/>
          </p:cNvSpPr>
          <p:nvPr userDrawn="1"/>
        </p:nvSpPr>
        <p:spPr bwMode="auto">
          <a:xfrm flipV="1">
            <a:off x="838200" y="762000"/>
            <a:ext cx="0" cy="4953000"/>
          </a:xfrm>
          <a:prstGeom prst="line">
            <a:avLst/>
          </a:prstGeom>
          <a:noFill/>
          <a:ln w="76200">
            <a:solidFill>
              <a:schemeClr val="tx1"/>
            </a:solidFill>
            <a:round/>
            <a:headEnd/>
            <a:tailEnd/>
          </a:ln>
          <a:effectLst/>
        </p:spPr>
        <p:txBody>
          <a:bodyPr/>
          <a:lstStyle/>
          <a:p>
            <a:pPr>
              <a:defRPr/>
            </a:pPr>
            <a:endParaRPr lang="en-US">
              <a:latin typeface="Arial" charset="0"/>
              <a:cs typeface="Arial" charset="0"/>
            </a:endParaRPr>
          </a:p>
        </p:txBody>
      </p:sp>
      <p:sp>
        <p:nvSpPr>
          <p:cNvPr id="1034" name="Line 10"/>
          <p:cNvSpPr>
            <a:spLocks noChangeShapeType="1"/>
          </p:cNvSpPr>
          <p:nvPr userDrawn="1"/>
        </p:nvSpPr>
        <p:spPr bwMode="auto">
          <a:xfrm>
            <a:off x="838200" y="762000"/>
            <a:ext cx="2209800" cy="0"/>
          </a:xfrm>
          <a:prstGeom prst="line">
            <a:avLst/>
          </a:prstGeom>
          <a:noFill/>
          <a:ln w="76200">
            <a:solidFill>
              <a:schemeClr val="tx1"/>
            </a:solidFill>
            <a:round/>
            <a:headEnd/>
            <a:tailEnd/>
          </a:ln>
          <a:effectLst/>
        </p:spPr>
        <p:txBody>
          <a:bodyPr/>
          <a:lstStyle/>
          <a:p>
            <a:pPr>
              <a:defRPr/>
            </a:pPr>
            <a:endParaRPr lang="en-US">
              <a:latin typeface="Arial" charset="0"/>
              <a:cs typeface="Arial" charset="0"/>
            </a:endParaRPr>
          </a:p>
        </p:txBody>
      </p:sp>
      <p:sp>
        <p:nvSpPr>
          <p:cNvPr id="1035" name="Oval 11"/>
          <p:cNvSpPr>
            <a:spLocks noChangeArrowheads="1"/>
          </p:cNvSpPr>
          <p:nvPr userDrawn="1"/>
        </p:nvSpPr>
        <p:spPr bwMode="auto">
          <a:xfrm>
            <a:off x="1066800" y="228600"/>
            <a:ext cx="7467600" cy="1143000"/>
          </a:xfrm>
          <a:prstGeom prst="ellipse">
            <a:avLst/>
          </a:prstGeom>
          <a:solidFill>
            <a:schemeClr val="bg1"/>
          </a:solidFill>
          <a:ln w="76200">
            <a:solidFill>
              <a:schemeClr val="tx1"/>
            </a:solidFill>
            <a:round/>
            <a:headEnd/>
            <a:tailEnd/>
          </a:ln>
          <a:effectLst/>
        </p:spPr>
        <p:txBody>
          <a:bodyPr wrap="none" anchor="ctr"/>
          <a:lstStyle/>
          <a:p>
            <a:pPr>
              <a:defRPr/>
            </a:pPr>
            <a:endParaRPr lang="en-US">
              <a:latin typeface="Arial" charset="0"/>
              <a:cs typeface="Arial" charset="0"/>
            </a:endParaRPr>
          </a:p>
        </p:txBody>
      </p:sp>
      <p:sp>
        <p:nvSpPr>
          <p:cNvPr id="1036" name="Text Box 12"/>
          <p:cNvSpPr txBox="1">
            <a:spLocks noChangeArrowheads="1"/>
          </p:cNvSpPr>
          <p:nvPr userDrawn="1"/>
        </p:nvSpPr>
        <p:spPr bwMode="auto">
          <a:xfrm>
            <a:off x="1828800" y="457200"/>
            <a:ext cx="5943600" cy="519113"/>
          </a:xfrm>
          <a:prstGeom prst="rect">
            <a:avLst/>
          </a:prstGeom>
          <a:noFill/>
          <a:ln w="9525">
            <a:noFill/>
            <a:miter lim="800000"/>
            <a:headEnd/>
            <a:tailEnd/>
          </a:ln>
          <a:effectLst/>
        </p:spPr>
        <p:txBody>
          <a:bodyPr>
            <a:spAutoFit/>
          </a:bodyPr>
          <a:lstStyle/>
          <a:p>
            <a:pPr algn="l">
              <a:spcBef>
                <a:spcPct val="50000"/>
              </a:spcBef>
              <a:defRPr/>
            </a:pPr>
            <a:endParaRPr lang="en-US" sz="2800">
              <a:solidFill>
                <a:schemeClr val="tx1"/>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cs typeface="+mn-cs"/>
        </a:defRPr>
      </a:lvl2pPr>
      <a:lvl3pPr marL="1143000" indent="-228600" algn="l" rtl="0" eaLnBrk="0" fontAlgn="base" hangingPunct="0">
        <a:spcBef>
          <a:spcPct val="20000"/>
        </a:spcBef>
        <a:spcAft>
          <a:spcPct val="0"/>
        </a:spcAft>
        <a:defRPr sz="2400">
          <a:solidFill>
            <a:schemeClr val="tx1"/>
          </a:solidFill>
          <a:latin typeface="+mn-lt"/>
          <a:cs typeface="+mn-cs"/>
        </a:defRPr>
      </a:lvl3pPr>
      <a:lvl4pPr marL="1600200" indent="-228600" algn="l" rtl="0" eaLnBrk="0" fontAlgn="base" hangingPunct="0">
        <a:spcBef>
          <a:spcPct val="20000"/>
        </a:spcBef>
        <a:spcAft>
          <a:spcPct val="0"/>
        </a:spcAft>
        <a:defRPr sz="2000">
          <a:solidFill>
            <a:schemeClr val="tx1"/>
          </a:solidFill>
          <a:latin typeface="+mn-lt"/>
          <a:cs typeface="+mn-cs"/>
        </a:defRPr>
      </a:lvl4pPr>
      <a:lvl5pPr marL="2057400" indent="-228600" algn="l" rtl="0" eaLnBrk="0" fontAlgn="base" hangingPunct="0">
        <a:spcBef>
          <a:spcPct val="20000"/>
        </a:spcBef>
        <a:spcAft>
          <a:spcPct val="0"/>
        </a:spcAft>
        <a:defRPr sz="2000">
          <a:solidFill>
            <a:schemeClr val="tx1"/>
          </a:solidFill>
          <a:latin typeface="+mn-lt"/>
          <a:cs typeface="+mn-cs"/>
        </a:defRPr>
      </a:lvl5pPr>
      <a:lvl6pPr marL="2514600" indent="-228600" algn="l" rtl="0" fontAlgn="base">
        <a:spcBef>
          <a:spcPct val="20000"/>
        </a:spcBef>
        <a:spcAft>
          <a:spcPct val="0"/>
        </a:spcAft>
        <a:defRPr sz="2000">
          <a:solidFill>
            <a:schemeClr val="tx1"/>
          </a:solidFill>
          <a:latin typeface="+mn-lt"/>
          <a:cs typeface="+mn-cs"/>
        </a:defRPr>
      </a:lvl6pPr>
      <a:lvl7pPr marL="2971800" indent="-228600" algn="l" rtl="0" fontAlgn="base">
        <a:spcBef>
          <a:spcPct val="20000"/>
        </a:spcBef>
        <a:spcAft>
          <a:spcPct val="0"/>
        </a:spcAft>
        <a:defRPr sz="2000">
          <a:solidFill>
            <a:schemeClr val="tx1"/>
          </a:solidFill>
          <a:latin typeface="+mn-lt"/>
          <a:cs typeface="+mn-cs"/>
        </a:defRPr>
      </a:lvl7pPr>
      <a:lvl8pPr marL="3429000" indent="-228600" algn="l" rtl="0" fontAlgn="base">
        <a:spcBef>
          <a:spcPct val="20000"/>
        </a:spcBef>
        <a:spcAft>
          <a:spcPct val="0"/>
        </a:spcAft>
        <a:defRPr sz="2000">
          <a:solidFill>
            <a:schemeClr val="tx1"/>
          </a:solidFill>
          <a:latin typeface="+mn-lt"/>
          <a:cs typeface="+mn-cs"/>
        </a:defRPr>
      </a:lvl8pPr>
      <a:lvl9pPr marL="3886200" indent="-228600" algn="l" rtl="0" fontAlgn="base">
        <a:spcBef>
          <a:spcPct val="20000"/>
        </a:spcBef>
        <a:spcAft>
          <a:spcPct val="0"/>
        </a:spcAft>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ftr" sz="quarter" idx="3"/>
          </p:nvPr>
        </p:nvSpPr>
        <p:spPr bwMode="auto">
          <a:xfrm>
            <a:off x="914400" y="6613525"/>
            <a:ext cx="51054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cs typeface="Arial" charset="0"/>
              </a:defRPr>
            </a:lvl1pPr>
          </a:lstStyle>
          <a:p>
            <a:pPr>
              <a:defRPr/>
            </a:pPr>
            <a:r>
              <a:rPr lang="fr-FR" smtClean="0"/>
              <a:t>CC 2007, 2011 attribution - R.B. Allen</a:t>
            </a:r>
            <a:endParaRPr lang="en-US"/>
          </a:p>
        </p:txBody>
      </p:sp>
      <p:pic>
        <p:nvPicPr>
          <p:cNvPr id="2051" name="Picture 3" descr="ISSbanner"/>
          <p:cNvPicPr>
            <a:picLocks noChangeAspect="1" noChangeArrowheads="1"/>
          </p:cNvPicPr>
          <p:nvPr/>
        </p:nvPicPr>
        <p:blipFill>
          <a:blip r:embed="rId13" cstate="print"/>
          <a:srcRect/>
          <a:stretch>
            <a:fillRect/>
          </a:stretch>
        </p:blipFill>
        <p:spPr bwMode="auto">
          <a:xfrm>
            <a:off x="304800" y="838200"/>
            <a:ext cx="647700" cy="5229225"/>
          </a:xfrm>
          <a:prstGeom prst="rect">
            <a:avLst/>
          </a:prstGeom>
          <a:noFill/>
          <a:ln w="9525">
            <a:noFill/>
            <a:miter lim="800000"/>
            <a:headEnd/>
            <a:tailEnd/>
          </a:ln>
        </p:spPr>
      </p:pic>
      <p:sp>
        <p:nvSpPr>
          <p:cNvPr id="87044" name="Line 4"/>
          <p:cNvSpPr>
            <a:spLocks noChangeShapeType="1"/>
          </p:cNvSpPr>
          <p:nvPr/>
        </p:nvSpPr>
        <p:spPr bwMode="auto">
          <a:xfrm flipV="1">
            <a:off x="881063" y="746125"/>
            <a:ext cx="0" cy="4953000"/>
          </a:xfrm>
          <a:prstGeom prst="line">
            <a:avLst/>
          </a:prstGeom>
          <a:noFill/>
          <a:ln w="76200">
            <a:solidFill>
              <a:schemeClr val="tx1"/>
            </a:solidFill>
            <a:round/>
            <a:headEnd/>
            <a:tailEnd/>
          </a:ln>
          <a:effectLst/>
        </p:spPr>
        <p:txBody>
          <a:bodyPr/>
          <a:lstStyle/>
          <a:p>
            <a:pPr>
              <a:defRPr/>
            </a:pPr>
            <a:endParaRPr lang="en-US">
              <a:latin typeface="Arial" charset="0"/>
              <a:cs typeface="Arial" charset="0"/>
            </a:endParaRPr>
          </a:p>
        </p:txBody>
      </p:sp>
      <p:sp>
        <p:nvSpPr>
          <p:cNvPr id="87045" name="Line 5"/>
          <p:cNvSpPr>
            <a:spLocks noChangeShapeType="1"/>
          </p:cNvSpPr>
          <p:nvPr/>
        </p:nvSpPr>
        <p:spPr bwMode="auto">
          <a:xfrm flipV="1">
            <a:off x="838200" y="762000"/>
            <a:ext cx="723900" cy="0"/>
          </a:xfrm>
          <a:prstGeom prst="line">
            <a:avLst/>
          </a:prstGeom>
          <a:noFill/>
          <a:ln w="76200">
            <a:solidFill>
              <a:schemeClr val="tx1"/>
            </a:solidFill>
            <a:round/>
            <a:headEnd/>
            <a:tailEnd/>
          </a:ln>
          <a:effectLst/>
        </p:spPr>
        <p:txBody>
          <a:bodyPr/>
          <a:lstStyle/>
          <a:p>
            <a:pPr>
              <a:defRPr/>
            </a:pPr>
            <a:endParaRPr lang="en-US">
              <a:latin typeface="Arial" charset="0"/>
              <a:cs typeface="Arial" charset="0"/>
            </a:endParaRPr>
          </a:p>
        </p:txBody>
      </p:sp>
      <p:sp>
        <p:nvSpPr>
          <p:cNvPr id="87046" name="Text Box 6"/>
          <p:cNvSpPr txBox="1">
            <a:spLocks noChangeArrowheads="1"/>
          </p:cNvSpPr>
          <p:nvPr/>
        </p:nvSpPr>
        <p:spPr bwMode="auto">
          <a:xfrm>
            <a:off x="1828800" y="457200"/>
            <a:ext cx="5943600" cy="519113"/>
          </a:xfrm>
          <a:prstGeom prst="rect">
            <a:avLst/>
          </a:prstGeom>
          <a:noFill/>
          <a:ln w="9525">
            <a:noFill/>
            <a:miter lim="800000"/>
            <a:headEnd/>
            <a:tailEnd/>
          </a:ln>
          <a:effectLst/>
        </p:spPr>
        <p:txBody>
          <a:bodyPr>
            <a:spAutoFit/>
          </a:bodyPr>
          <a:lstStyle/>
          <a:p>
            <a:pPr algn="l">
              <a:spcBef>
                <a:spcPct val="50000"/>
              </a:spcBef>
              <a:defRPr/>
            </a:pPr>
            <a:endParaRPr lang="en-US" sz="2800">
              <a:solidFill>
                <a:schemeClr val="tx1"/>
              </a:solidFill>
              <a:latin typeface="Arial" charset="0"/>
              <a:cs typeface="Arial" charset="0"/>
            </a:endParaRPr>
          </a:p>
        </p:txBody>
      </p:sp>
      <p:sp>
        <p:nvSpPr>
          <p:cNvPr id="87047" name="AutoShape 7"/>
          <p:cNvSpPr>
            <a:spLocks noChangeArrowheads="1"/>
          </p:cNvSpPr>
          <p:nvPr/>
        </p:nvSpPr>
        <p:spPr bwMode="auto">
          <a:xfrm>
            <a:off x="1562100" y="158750"/>
            <a:ext cx="6680200" cy="1206500"/>
          </a:xfrm>
          <a:prstGeom prst="flowChartAlternateProcess">
            <a:avLst/>
          </a:prstGeom>
          <a:noFill/>
          <a:ln w="9525">
            <a:solidFill>
              <a:schemeClr val="tx1"/>
            </a:solidFill>
            <a:miter lim="800000"/>
            <a:headEnd/>
            <a:tailEnd/>
          </a:ln>
          <a:effectLst/>
        </p:spPr>
        <p:txBody>
          <a:bodyPr wrap="none" anchor="ctr"/>
          <a:lstStyle/>
          <a:p>
            <a:pPr>
              <a:defRPr/>
            </a:pPr>
            <a:endParaRPr lang="en-US">
              <a:latin typeface="Arial" charset="0"/>
              <a:cs typeface="Arial" charset="0"/>
            </a:endParaRPr>
          </a:p>
        </p:txBody>
      </p:sp>
      <p:pic>
        <p:nvPicPr>
          <p:cNvPr id="2056" name="Picture 9" descr="ISSbanner"/>
          <p:cNvPicPr>
            <a:picLocks noChangeAspect="1" noChangeArrowheads="1"/>
          </p:cNvPicPr>
          <p:nvPr userDrawn="1"/>
        </p:nvPicPr>
        <p:blipFill>
          <a:blip r:embed="rId13" cstate="print"/>
          <a:srcRect/>
          <a:stretch>
            <a:fillRect/>
          </a:stretch>
        </p:blipFill>
        <p:spPr bwMode="auto">
          <a:xfrm>
            <a:off x="304800" y="838200"/>
            <a:ext cx="647700" cy="5229225"/>
          </a:xfrm>
          <a:prstGeom prst="rect">
            <a:avLst/>
          </a:prstGeom>
          <a:noFill/>
          <a:ln w="9525">
            <a:noFill/>
            <a:miter lim="800000"/>
            <a:headEnd/>
            <a:tailEnd/>
          </a:ln>
        </p:spPr>
      </p:pic>
      <p:sp>
        <p:nvSpPr>
          <p:cNvPr id="87051" name="Line 11"/>
          <p:cNvSpPr>
            <a:spLocks noChangeShapeType="1"/>
          </p:cNvSpPr>
          <p:nvPr userDrawn="1"/>
        </p:nvSpPr>
        <p:spPr bwMode="auto">
          <a:xfrm flipV="1">
            <a:off x="838200" y="762000"/>
            <a:ext cx="0" cy="4953000"/>
          </a:xfrm>
          <a:prstGeom prst="line">
            <a:avLst/>
          </a:prstGeom>
          <a:noFill/>
          <a:ln w="76200">
            <a:solidFill>
              <a:schemeClr val="tx1"/>
            </a:solidFill>
            <a:round/>
            <a:headEnd/>
            <a:tailEnd/>
          </a:ln>
          <a:effectLst/>
        </p:spPr>
        <p:txBody>
          <a:bodyPr/>
          <a:lstStyle/>
          <a:p>
            <a:pPr>
              <a:defRPr/>
            </a:pPr>
            <a:endParaRPr lang="en-US">
              <a:latin typeface="Arial" charset="0"/>
              <a:cs typeface="Arial" charset="0"/>
            </a:endParaRPr>
          </a:p>
        </p:txBody>
      </p:sp>
      <p:sp>
        <p:nvSpPr>
          <p:cNvPr id="87054" name="Text Box 14"/>
          <p:cNvSpPr txBox="1">
            <a:spLocks noChangeArrowheads="1"/>
          </p:cNvSpPr>
          <p:nvPr userDrawn="1"/>
        </p:nvSpPr>
        <p:spPr bwMode="auto">
          <a:xfrm>
            <a:off x="1828800" y="457200"/>
            <a:ext cx="5943600" cy="519113"/>
          </a:xfrm>
          <a:prstGeom prst="rect">
            <a:avLst/>
          </a:prstGeom>
          <a:noFill/>
          <a:ln w="9525">
            <a:noFill/>
            <a:miter lim="800000"/>
            <a:headEnd/>
            <a:tailEnd/>
          </a:ln>
          <a:effectLst/>
        </p:spPr>
        <p:txBody>
          <a:bodyPr>
            <a:spAutoFit/>
          </a:bodyPr>
          <a:lstStyle/>
          <a:p>
            <a:pPr algn="l">
              <a:spcBef>
                <a:spcPct val="50000"/>
              </a:spcBef>
              <a:defRPr/>
            </a:pPr>
            <a:endParaRPr lang="en-US" sz="2800">
              <a:solidFill>
                <a:schemeClr val="tx1"/>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cs typeface="+mn-cs"/>
        </a:defRPr>
      </a:lvl2pPr>
      <a:lvl3pPr marL="1143000" indent="-228600" algn="l" rtl="0" eaLnBrk="0" fontAlgn="base" hangingPunct="0">
        <a:spcBef>
          <a:spcPct val="20000"/>
        </a:spcBef>
        <a:spcAft>
          <a:spcPct val="0"/>
        </a:spcAft>
        <a:defRPr sz="2400">
          <a:solidFill>
            <a:schemeClr val="tx1"/>
          </a:solidFill>
          <a:latin typeface="+mn-lt"/>
          <a:cs typeface="+mn-cs"/>
        </a:defRPr>
      </a:lvl3pPr>
      <a:lvl4pPr marL="1600200" indent="-228600" algn="l" rtl="0" eaLnBrk="0" fontAlgn="base" hangingPunct="0">
        <a:spcBef>
          <a:spcPct val="20000"/>
        </a:spcBef>
        <a:spcAft>
          <a:spcPct val="0"/>
        </a:spcAft>
        <a:defRPr sz="2000">
          <a:solidFill>
            <a:schemeClr val="tx1"/>
          </a:solidFill>
          <a:latin typeface="+mn-lt"/>
          <a:cs typeface="+mn-cs"/>
        </a:defRPr>
      </a:lvl4pPr>
      <a:lvl5pPr marL="2057400" indent="-228600" algn="l" rtl="0" eaLnBrk="0" fontAlgn="base" hangingPunct="0">
        <a:spcBef>
          <a:spcPct val="20000"/>
        </a:spcBef>
        <a:spcAft>
          <a:spcPct val="0"/>
        </a:spcAft>
        <a:defRPr sz="2000">
          <a:solidFill>
            <a:schemeClr val="tx1"/>
          </a:solidFill>
          <a:latin typeface="+mn-lt"/>
          <a:cs typeface="+mn-cs"/>
        </a:defRPr>
      </a:lvl5pPr>
      <a:lvl6pPr marL="2514600" indent="-228600" algn="l" rtl="0" fontAlgn="base">
        <a:spcBef>
          <a:spcPct val="20000"/>
        </a:spcBef>
        <a:spcAft>
          <a:spcPct val="0"/>
        </a:spcAft>
        <a:defRPr sz="2000">
          <a:solidFill>
            <a:schemeClr val="tx1"/>
          </a:solidFill>
          <a:latin typeface="+mn-lt"/>
          <a:cs typeface="+mn-cs"/>
        </a:defRPr>
      </a:lvl6pPr>
      <a:lvl7pPr marL="2971800" indent="-228600" algn="l" rtl="0" fontAlgn="base">
        <a:spcBef>
          <a:spcPct val="20000"/>
        </a:spcBef>
        <a:spcAft>
          <a:spcPct val="0"/>
        </a:spcAft>
        <a:defRPr sz="2000">
          <a:solidFill>
            <a:schemeClr val="tx1"/>
          </a:solidFill>
          <a:latin typeface="+mn-lt"/>
          <a:cs typeface="+mn-cs"/>
        </a:defRPr>
      </a:lvl7pPr>
      <a:lvl8pPr marL="3429000" indent="-228600" algn="l" rtl="0" fontAlgn="base">
        <a:spcBef>
          <a:spcPct val="20000"/>
        </a:spcBef>
        <a:spcAft>
          <a:spcPct val="0"/>
        </a:spcAft>
        <a:defRPr sz="2000">
          <a:solidFill>
            <a:schemeClr val="tx1"/>
          </a:solidFill>
          <a:latin typeface="+mn-lt"/>
          <a:cs typeface="+mn-cs"/>
        </a:defRPr>
      </a:lvl8pPr>
      <a:lvl9pPr marL="3886200" indent="-228600" algn="l" rtl="0" fontAlgn="base">
        <a:spcBef>
          <a:spcPct val="20000"/>
        </a:spcBef>
        <a:spcAft>
          <a:spcPct val="0"/>
        </a:spcAft>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wired.com/culture/lifestyle/news/2004/08/64624"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it-IT" smtClean="0"/>
              <a:t>CC 2007, 2011 attribuion - R.B. Allen</a:t>
            </a:r>
            <a:endParaRPr lang="en-US"/>
          </a:p>
        </p:txBody>
      </p:sp>
      <p:sp>
        <p:nvSpPr>
          <p:cNvPr id="8210" name="Rectangle 18"/>
          <p:cNvSpPr>
            <a:spLocks noGrp="1" noChangeArrowheads="1"/>
          </p:cNvSpPr>
          <p:nvPr>
            <p:ph type="subTitle" idx="1"/>
          </p:nvPr>
        </p:nvSpPr>
        <p:spPr>
          <a:ln/>
        </p:spPr>
        <p:txBody>
          <a:bodyPr/>
          <a:lstStyle/>
          <a:p>
            <a:endParaRPr lang="en-US"/>
          </a:p>
        </p:txBody>
      </p:sp>
      <p:sp>
        <p:nvSpPr>
          <p:cNvPr id="8204" name="Text Box 12"/>
          <p:cNvSpPr txBox="1">
            <a:spLocks noChangeArrowheads="1"/>
          </p:cNvSpPr>
          <p:nvPr/>
        </p:nvSpPr>
        <p:spPr bwMode="auto">
          <a:xfrm>
            <a:off x="1752600" y="381000"/>
            <a:ext cx="5638800" cy="579438"/>
          </a:xfrm>
          <a:prstGeom prst="rect">
            <a:avLst/>
          </a:prstGeom>
          <a:noFill/>
          <a:ln w="9525">
            <a:noFill/>
            <a:miter lim="800000"/>
            <a:headEnd/>
            <a:tailEnd/>
          </a:ln>
          <a:effectLst/>
        </p:spPr>
        <p:txBody>
          <a:bodyPr>
            <a:spAutoFit/>
          </a:bodyPr>
          <a:lstStyle/>
          <a:p>
            <a:pPr>
              <a:spcBef>
                <a:spcPct val="50000"/>
              </a:spcBef>
            </a:pPr>
            <a:endParaRPr lang="en-US" sz="3200" i="0"/>
          </a:p>
        </p:txBody>
      </p:sp>
      <p:sp>
        <p:nvSpPr>
          <p:cNvPr id="8205" name="Text Box 13"/>
          <p:cNvSpPr txBox="1">
            <a:spLocks noChangeArrowheads="1"/>
          </p:cNvSpPr>
          <p:nvPr/>
        </p:nvSpPr>
        <p:spPr bwMode="auto">
          <a:xfrm>
            <a:off x="2133600" y="457200"/>
            <a:ext cx="5486400" cy="457200"/>
          </a:xfrm>
          <a:prstGeom prst="rect">
            <a:avLst/>
          </a:prstGeom>
          <a:noFill/>
          <a:ln w="9525">
            <a:noFill/>
            <a:miter lim="800000"/>
            <a:headEnd/>
            <a:tailEnd/>
          </a:ln>
          <a:effectLst/>
        </p:spPr>
        <p:txBody>
          <a:bodyPr>
            <a:spAutoFit/>
          </a:bodyPr>
          <a:lstStyle/>
          <a:p>
            <a:pPr>
              <a:spcBef>
                <a:spcPct val="50000"/>
              </a:spcBef>
            </a:pPr>
            <a:endParaRPr lang="en-US" sz="2400" i="0"/>
          </a:p>
        </p:txBody>
      </p:sp>
      <p:sp>
        <p:nvSpPr>
          <p:cNvPr id="8206" name="Text Box 14"/>
          <p:cNvSpPr txBox="1">
            <a:spLocks noChangeArrowheads="1"/>
          </p:cNvSpPr>
          <p:nvPr/>
        </p:nvSpPr>
        <p:spPr bwMode="auto">
          <a:xfrm>
            <a:off x="1981200" y="609600"/>
            <a:ext cx="5410200" cy="519113"/>
          </a:xfrm>
          <a:prstGeom prst="rect">
            <a:avLst/>
          </a:prstGeom>
          <a:noFill/>
          <a:ln w="9525">
            <a:noFill/>
            <a:miter lim="800000"/>
            <a:headEnd/>
            <a:tailEnd/>
          </a:ln>
          <a:effectLst/>
        </p:spPr>
        <p:txBody>
          <a:bodyPr>
            <a:spAutoFit/>
          </a:bodyPr>
          <a:lstStyle/>
          <a:p>
            <a:pPr algn="ctr">
              <a:spcBef>
                <a:spcPct val="50000"/>
              </a:spcBef>
            </a:pPr>
            <a:r>
              <a:rPr lang="en-US" sz="2800" i="0"/>
              <a:t>Social Interaction and Education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it-IT" smtClean="0"/>
              <a:t>CC 2007, 2011 attribuion - R.B. Allen</a:t>
            </a:r>
            <a:endParaRPr lang="en-US"/>
          </a:p>
        </p:txBody>
      </p:sp>
      <p:sp>
        <p:nvSpPr>
          <p:cNvPr id="24578" name="Rectangle 2"/>
          <p:cNvSpPr>
            <a:spLocks noGrp="1" noChangeArrowheads="1"/>
          </p:cNvSpPr>
          <p:nvPr>
            <p:ph type="title"/>
          </p:nvPr>
        </p:nvSpPr>
        <p:spPr bwMode="auto">
          <a:xfrm>
            <a:off x="457200" y="3048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a:t>Culture and Community</a:t>
            </a:r>
          </a:p>
        </p:txBody>
      </p:sp>
      <p:sp>
        <p:nvSpPr>
          <p:cNvPr id="24579" name="Rectangle 3"/>
          <p:cNvSpPr>
            <a:spLocks noGrp="1" noChangeArrowheads="1"/>
          </p:cNvSpPr>
          <p:nvPr>
            <p:ph type="body" idx="1"/>
          </p:nvPr>
        </p:nvSpPr>
        <p:spPr>
          <a:xfrm>
            <a:off x="990600" y="1524000"/>
            <a:ext cx="8001000" cy="5105400"/>
          </a:xfrm>
          <a:ln/>
        </p:spPr>
        <p:txBody>
          <a:bodyPr/>
          <a:lstStyle/>
          <a:p>
            <a:pPr>
              <a:lnSpc>
                <a:spcPct val="90000"/>
              </a:lnSpc>
              <a:buFontTx/>
              <a:buChar char="•"/>
            </a:pPr>
            <a:r>
              <a:rPr lang="en-US" sz="2400"/>
              <a:t>Culture often has adaptive characteristics</a:t>
            </a:r>
          </a:p>
          <a:p>
            <a:pPr lvl="1">
              <a:lnSpc>
                <a:spcPct val="90000"/>
              </a:lnSpc>
              <a:buFontTx/>
              <a:buChar char="–"/>
            </a:pPr>
            <a:r>
              <a:rPr lang="en-US" sz="2000"/>
              <a:t>Balinese water temples support a </a:t>
            </a:r>
          </a:p>
          <a:p>
            <a:pPr lvl="1">
              <a:lnSpc>
                <a:spcPct val="90000"/>
              </a:lnSpc>
            </a:pPr>
            <a:r>
              <a:rPr lang="en-US" sz="2000"/>
              <a:t>    complex system of water management </a:t>
            </a:r>
          </a:p>
          <a:p>
            <a:pPr lvl="1">
              <a:lnSpc>
                <a:spcPct val="90000"/>
              </a:lnSpc>
              <a:buFontTx/>
              <a:buChar char="–"/>
            </a:pPr>
            <a:r>
              <a:rPr lang="en-US" sz="2000"/>
              <a:t>The adaptive aspects are not always </a:t>
            </a:r>
          </a:p>
          <a:p>
            <a:pPr lvl="1">
              <a:lnSpc>
                <a:spcPct val="90000"/>
              </a:lnSpc>
            </a:pPr>
            <a:r>
              <a:rPr lang="en-US" sz="2000"/>
              <a:t>     apparent.</a:t>
            </a:r>
          </a:p>
          <a:p>
            <a:pPr>
              <a:lnSpc>
                <a:spcPct val="90000"/>
              </a:lnSpc>
              <a:buFontTx/>
              <a:buChar char="•"/>
            </a:pPr>
            <a:r>
              <a:rPr lang="en-US" sz="2400"/>
              <a:t>Culture changes slowly. In changing</a:t>
            </a:r>
          </a:p>
          <a:p>
            <a:pPr>
              <a:lnSpc>
                <a:spcPct val="90000"/>
              </a:lnSpc>
            </a:pPr>
            <a:r>
              <a:rPr lang="en-US" sz="2400"/>
              <a:t>    environments, cultural traditions can </a:t>
            </a:r>
          </a:p>
          <a:p>
            <a:pPr>
              <a:lnSpc>
                <a:spcPct val="90000"/>
              </a:lnSpc>
            </a:pPr>
            <a:r>
              <a:rPr lang="en-US" sz="2400"/>
              <a:t>     be non-adaptive.  Should the culture change?</a:t>
            </a:r>
          </a:p>
          <a:p>
            <a:pPr>
              <a:lnSpc>
                <a:spcPct val="90000"/>
              </a:lnSpc>
              <a:buFontTx/>
              <a:buChar char="•"/>
            </a:pPr>
            <a:r>
              <a:rPr lang="en-US" sz="2400"/>
              <a:t>Information Systems/Technology can support culture</a:t>
            </a:r>
          </a:p>
          <a:p>
            <a:pPr lvl="1">
              <a:lnSpc>
                <a:spcPct val="90000"/>
              </a:lnSpc>
              <a:buFontTx/>
              <a:buChar char="–"/>
            </a:pPr>
            <a:r>
              <a:rPr lang="en-US" sz="2000"/>
              <a:t>“From Muslims who use their phones to point them toward Mecca, to Roman Catholics who collect text messages from the Vatican, religious observers across the globe are turning to their cell phones for aid and inspiration in practicing their faith.” </a:t>
            </a:r>
            <a:r>
              <a:rPr lang="en-US" sz="1600">
                <a:hlinkClick r:id="rId3"/>
              </a:rPr>
              <a:t>http://www.wired.com/culture/lifestyle/news/2004/08/64624</a:t>
            </a:r>
            <a:endParaRPr lang="en-US" sz="1600"/>
          </a:p>
          <a:p>
            <a:pPr lvl="1">
              <a:lnSpc>
                <a:spcPct val="90000"/>
              </a:lnSpc>
              <a:buFontTx/>
              <a:buChar char="–"/>
            </a:pPr>
            <a:endParaRPr lang="en-US" sz="1600"/>
          </a:p>
          <a:p>
            <a:pPr>
              <a:lnSpc>
                <a:spcPct val="90000"/>
              </a:lnSpc>
              <a:buFontTx/>
              <a:buChar char="•"/>
            </a:pPr>
            <a:endParaRPr lang="en-US" sz="2400"/>
          </a:p>
        </p:txBody>
      </p:sp>
      <p:pic>
        <p:nvPicPr>
          <p:cNvPr id="24580" name="Picture 4" descr="ltemple"/>
          <p:cNvPicPr>
            <a:picLocks noChangeAspect="1" noChangeArrowheads="1"/>
          </p:cNvPicPr>
          <p:nvPr/>
        </p:nvPicPr>
        <p:blipFill>
          <a:blip r:embed="rId4" cstate="print"/>
          <a:srcRect/>
          <a:stretch>
            <a:fillRect/>
          </a:stretch>
        </p:blipFill>
        <p:spPr bwMode="auto">
          <a:xfrm>
            <a:off x="6400800" y="1905000"/>
            <a:ext cx="2743200" cy="18859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it-IT" smtClean="0"/>
              <a:t>CC 2007, 2011 attribuion - R.B. Allen</a:t>
            </a:r>
            <a:endParaRPr lang="en-US"/>
          </a:p>
        </p:txBody>
      </p:sp>
      <p:sp>
        <p:nvSpPr>
          <p:cNvPr id="3174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Society</a:t>
            </a:r>
          </a:p>
        </p:txBody>
      </p:sp>
      <p:sp>
        <p:nvSpPr>
          <p:cNvPr id="31747" name="Rectangle 3"/>
          <p:cNvSpPr>
            <a:spLocks noGrp="1" noChangeArrowheads="1"/>
          </p:cNvSpPr>
          <p:nvPr>
            <p:ph type="body" idx="1"/>
          </p:nvPr>
        </p:nvSpPr>
        <p:spPr>
          <a:xfrm>
            <a:off x="1143000" y="1524000"/>
            <a:ext cx="8001000" cy="4876800"/>
          </a:xfrm>
          <a:ln/>
        </p:spPr>
        <p:txBody>
          <a:bodyPr/>
          <a:lstStyle/>
          <a:p>
            <a:pPr>
              <a:buFontTx/>
              <a:buChar char="•"/>
            </a:pPr>
            <a:r>
              <a:rPr lang="en-US"/>
              <a:t>Society can be viewed as a set of interlocking sub-systems: (roughly as):  economics, politics, and culture, legal </a:t>
            </a:r>
          </a:p>
          <a:p>
            <a:pPr>
              <a:buFontTx/>
              <a:buChar char="•"/>
            </a:pPr>
            <a:r>
              <a:rPr lang="en-US"/>
              <a:t>Society defines rules and norms for individual action.</a:t>
            </a:r>
          </a:p>
          <a:p>
            <a:pPr>
              <a:buFontTx/>
              <a:buChar char="•"/>
            </a:pPr>
            <a:r>
              <a:rPr lang="en-US"/>
              <a:t>Social aspects of information use will be discussed in a few weeks.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it-IT" smtClean="0"/>
              <a:t>CC 2007, 2011 attribuion - R.B. Allen</a:t>
            </a:r>
            <a:endParaRPr lang="en-US"/>
          </a:p>
        </p:txBody>
      </p:sp>
      <p:sp>
        <p:nvSpPr>
          <p:cNvPr id="47106" name="Rectangle 2"/>
          <p:cNvSpPr>
            <a:spLocks noGrp="1" noChangeArrowheads="1"/>
          </p:cNvSpPr>
          <p:nvPr>
            <p:ph type="title"/>
          </p:nvPr>
        </p:nvSpPr>
        <p:spPr bwMode="auto">
          <a:xfrm>
            <a:off x="533400" y="3810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t>Social Decision Making</a:t>
            </a:r>
          </a:p>
        </p:txBody>
      </p:sp>
      <p:sp>
        <p:nvSpPr>
          <p:cNvPr id="47107" name="Rectangle 3"/>
          <p:cNvSpPr>
            <a:spLocks noGrp="1" noChangeArrowheads="1"/>
          </p:cNvSpPr>
          <p:nvPr>
            <p:ph type="body" idx="1"/>
          </p:nvPr>
        </p:nvSpPr>
        <p:spPr>
          <a:xfrm>
            <a:off x="1143000" y="1524000"/>
            <a:ext cx="8001000" cy="4876800"/>
          </a:xfrm>
          <a:ln/>
        </p:spPr>
        <p:txBody>
          <a:bodyPr/>
          <a:lstStyle/>
          <a:p>
            <a:pPr>
              <a:buFontTx/>
              <a:buChar char="•"/>
            </a:pPr>
            <a:r>
              <a:rPr lang="en-US"/>
              <a:t>Groups, organizations, and societies have many ways of making decisions.</a:t>
            </a:r>
          </a:p>
          <a:p>
            <a:pPr lvl="1">
              <a:buFontTx/>
              <a:buChar char="–"/>
            </a:pPr>
            <a:r>
              <a:rPr lang="en-US"/>
              <a:t>Consensus, unanimity, majority, plurality</a:t>
            </a:r>
          </a:p>
          <a:p>
            <a:pPr>
              <a:buFontTx/>
              <a:buChar char="•"/>
            </a:pPr>
            <a:r>
              <a:rPr lang="en-US"/>
              <a:t>Voting</a:t>
            </a:r>
          </a:p>
          <a:p>
            <a:pPr lvl="1">
              <a:buFontTx/>
              <a:buChar char="–"/>
            </a:pPr>
            <a:r>
              <a:rPr lang="en-US"/>
              <a:t>Democracy requires informed citizens</a:t>
            </a:r>
          </a:p>
          <a:p>
            <a:pPr lvl="1">
              <a:buFontTx/>
              <a:buChar char="–"/>
            </a:pPr>
            <a:r>
              <a:rPr lang="en-US"/>
              <a:t>Plurality rule voting isn’t always optimal when with multiple candidates</a:t>
            </a:r>
          </a:p>
          <a:p>
            <a:pPr lvl="1">
              <a:buFontTx/>
              <a:buChar char="–"/>
            </a:pPr>
            <a:r>
              <a:rPr lang="en-US"/>
              <a:t>What security standards should be set for e-voting?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it-IT" smtClean="0"/>
              <a:t>CC 2007, 2011 attribuion - R.B. Allen</a:t>
            </a:r>
            <a:endParaRPr lang="en-US"/>
          </a:p>
        </p:txBody>
      </p:sp>
      <p:sp>
        <p:nvSpPr>
          <p:cNvPr id="25602" name="Rectangle 2"/>
          <p:cNvSpPr>
            <a:spLocks noGrp="1" noChangeArrowheads="1"/>
          </p:cNvSpPr>
          <p:nvPr>
            <p:ph type="title"/>
          </p:nvPr>
        </p:nvSpPr>
        <p:spPr bwMode="auto">
          <a:xfrm>
            <a:off x="685800" y="457200"/>
            <a:ext cx="8229600" cy="685800"/>
          </a:xfrm>
          <a:noFill/>
          <a:ln>
            <a:miter lim="800000"/>
            <a:headEnd/>
            <a:tailEnd/>
          </a:ln>
        </p:spPr>
        <p:txBody>
          <a:bodyPr vert="horz" wrap="square" lIns="91440" tIns="45720" rIns="91440" bIns="45720" numCol="1" anchor="t" anchorCtr="0" compatLnSpc="1">
            <a:prstTxWarp prst="textNoShape">
              <a:avLst/>
            </a:prstTxWarp>
          </a:bodyPr>
          <a:lstStyle/>
          <a:p>
            <a:r>
              <a:rPr lang="en-US" sz="3600"/>
              <a:t>Education</a:t>
            </a:r>
          </a:p>
        </p:txBody>
      </p:sp>
      <p:sp>
        <p:nvSpPr>
          <p:cNvPr id="25603" name="Rectangle 3"/>
          <p:cNvSpPr>
            <a:spLocks noGrp="1" noChangeArrowheads="1"/>
          </p:cNvSpPr>
          <p:nvPr>
            <p:ph type="body" idx="1"/>
          </p:nvPr>
        </p:nvSpPr>
        <p:spPr>
          <a:xfrm>
            <a:off x="1143000" y="1524000"/>
            <a:ext cx="7848600" cy="4876800"/>
          </a:xfrm>
          <a:ln/>
        </p:spPr>
        <p:txBody>
          <a:bodyPr/>
          <a:lstStyle/>
          <a:p>
            <a:pPr>
              <a:lnSpc>
                <a:spcPct val="80000"/>
              </a:lnSpc>
              <a:buFontTx/>
              <a:buChar char="•"/>
            </a:pPr>
            <a:r>
              <a:rPr lang="en-US" sz="2800"/>
              <a:t>Education is attempts to impart the skills and values to function in society.</a:t>
            </a:r>
          </a:p>
          <a:p>
            <a:pPr>
              <a:lnSpc>
                <a:spcPct val="80000"/>
              </a:lnSpc>
              <a:buFontTx/>
              <a:buChar char="•"/>
            </a:pPr>
            <a:r>
              <a:rPr lang="en-US" sz="2800"/>
              <a:t>Learning which emphasizes the derivation and development of concepts is termed ‘constructivist’.  This is contrasted to rote learning.</a:t>
            </a:r>
          </a:p>
          <a:p>
            <a:pPr lvl="1">
              <a:lnSpc>
                <a:spcPct val="80000"/>
              </a:lnSpc>
              <a:buFontTx/>
              <a:buChar char="–"/>
            </a:pPr>
            <a:r>
              <a:rPr lang="en-US" sz="2400"/>
              <a:t>Constructivist learning </a:t>
            </a:r>
          </a:p>
          <a:p>
            <a:pPr lvl="1">
              <a:lnSpc>
                <a:spcPct val="80000"/>
              </a:lnSpc>
              <a:buFontTx/>
              <a:buChar char="–"/>
            </a:pPr>
            <a:r>
              <a:rPr lang="en-US" sz="2400"/>
              <a:t>Is it better to learn multiplication by deriving each answer or by memorizing tables?</a:t>
            </a:r>
          </a:p>
          <a:p>
            <a:pPr>
              <a:lnSpc>
                <a:spcPct val="80000"/>
              </a:lnSpc>
              <a:buFontTx/>
              <a:buChar char="•"/>
            </a:pPr>
            <a:r>
              <a:rPr lang="en-US" sz="2800"/>
              <a:t>Learning can be either individual or social.  In social learning, people learn from each other and motivate each other’s learning.</a:t>
            </a:r>
          </a:p>
          <a:p>
            <a:pPr>
              <a:lnSpc>
                <a:spcPct val="80000"/>
              </a:lnSpc>
              <a:buFontTx/>
              <a:buChar char="•"/>
            </a:pPr>
            <a:endParaRPr lang="en-US" sz="2800"/>
          </a:p>
          <a:p>
            <a:pPr>
              <a:lnSpc>
                <a:spcPct val="80000"/>
              </a:lnSpc>
              <a:buFontTx/>
              <a:buChar char="•"/>
            </a:pPr>
            <a:endParaRPr lang="en-US" sz="2800"/>
          </a:p>
          <a:p>
            <a:pPr>
              <a:lnSpc>
                <a:spcPct val="80000"/>
              </a:lnSpc>
            </a:pPr>
            <a:endParaRPr lang="en-US" sz="2800"/>
          </a:p>
          <a:p>
            <a:pPr lvl="1">
              <a:lnSpc>
                <a:spcPct val="80000"/>
              </a:lnSpc>
              <a:buFontTx/>
              <a:buChar char="–"/>
            </a:pPr>
            <a:endParaRPr lang="en-US" sz="2400"/>
          </a:p>
          <a:p>
            <a:pPr lvl="1">
              <a:lnSpc>
                <a:spcPct val="80000"/>
              </a:lnSpc>
              <a:buFontTx/>
              <a:buChar char="–"/>
            </a:pPr>
            <a:endParaRPr lang="en-US" sz="2400"/>
          </a:p>
          <a:p>
            <a:pPr>
              <a:lnSpc>
                <a:spcPct val="80000"/>
              </a:lnSpc>
              <a:buFontTx/>
              <a:buChar char="•"/>
            </a:pPr>
            <a:endParaRPr lang="en-US" sz="2800"/>
          </a:p>
          <a:p>
            <a:pPr>
              <a:lnSpc>
                <a:spcPct val="80000"/>
              </a:lnSpc>
              <a:buFontTx/>
              <a:buChar char="•"/>
            </a:pPr>
            <a:endParaRPr lang="en-US" sz="2800"/>
          </a:p>
          <a:p>
            <a:pPr>
              <a:lnSpc>
                <a:spcPct val="80000"/>
              </a:lnSpc>
            </a:pPr>
            <a:endParaRPr lang="en-US" sz="2800"/>
          </a:p>
          <a:p>
            <a:pPr>
              <a:lnSpc>
                <a:spcPct val="80000"/>
              </a:lnSpc>
              <a:buFontTx/>
              <a:buChar char="•"/>
            </a:pPr>
            <a:endParaRPr 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it-IT" smtClean="0"/>
              <a:t>CC 2007, 2011 attribuion - R.B. Allen</a:t>
            </a:r>
            <a:endParaRPr lang="en-US"/>
          </a:p>
        </p:txBody>
      </p:sp>
      <p:sp>
        <p:nvSpPr>
          <p:cNvPr id="45058" name="Rectangle 2"/>
          <p:cNvSpPr>
            <a:spLocks noGrp="1" noChangeArrowheads="1"/>
          </p:cNvSpPr>
          <p:nvPr>
            <p:ph type="title"/>
          </p:nvPr>
        </p:nvSpPr>
        <p:spPr bwMode="auto">
          <a:xfrm>
            <a:off x="457200" y="3810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a:t>Instructional Design</a:t>
            </a:r>
          </a:p>
        </p:txBody>
      </p:sp>
      <p:sp>
        <p:nvSpPr>
          <p:cNvPr id="45059" name="Rectangle 3"/>
          <p:cNvSpPr>
            <a:spLocks noGrp="1" noChangeArrowheads="1"/>
          </p:cNvSpPr>
          <p:nvPr>
            <p:ph type="body" idx="1"/>
          </p:nvPr>
        </p:nvSpPr>
        <p:spPr>
          <a:xfrm>
            <a:off x="990600" y="1524000"/>
            <a:ext cx="8001000" cy="4876800"/>
          </a:xfrm>
          <a:ln/>
        </p:spPr>
        <p:txBody>
          <a:bodyPr/>
          <a:lstStyle/>
          <a:p>
            <a:pPr>
              <a:buFontTx/>
              <a:buChar char="•"/>
            </a:pPr>
            <a:r>
              <a:rPr lang="en-US" sz="2800"/>
              <a:t>Instructional design goes beyond  individual tools</a:t>
            </a:r>
          </a:p>
          <a:p>
            <a:pPr lvl="1">
              <a:buFontTx/>
              <a:buChar char="–"/>
            </a:pPr>
            <a:r>
              <a:rPr lang="en-US" sz="2400"/>
              <a:t>Single tools, Course modules, Course, Curriculum</a:t>
            </a:r>
          </a:p>
          <a:p>
            <a:pPr>
              <a:buFontTx/>
              <a:buChar char="•"/>
            </a:pPr>
            <a:r>
              <a:rPr lang="en-US" sz="2800"/>
              <a:t>Skills needed beyond domain knowledge</a:t>
            </a:r>
          </a:p>
          <a:p>
            <a:pPr lvl="1">
              <a:buFontTx/>
              <a:buChar char="–"/>
            </a:pPr>
            <a:r>
              <a:rPr lang="en-US" sz="2400"/>
              <a:t>Self-management</a:t>
            </a:r>
          </a:p>
          <a:p>
            <a:pPr lvl="1">
              <a:buFontTx/>
              <a:buChar char="–"/>
            </a:pPr>
            <a:r>
              <a:rPr lang="en-US" sz="2400"/>
              <a:t>meta-cognition</a:t>
            </a:r>
          </a:p>
          <a:p>
            <a:pPr lvl="1">
              <a:buFontTx/>
              <a:buChar char="–"/>
            </a:pPr>
            <a:r>
              <a:rPr lang="en-US" sz="2400"/>
              <a:t>understand learning tools an environments</a:t>
            </a:r>
          </a:p>
          <a:p>
            <a:pPr>
              <a:buFontTx/>
              <a:buChar char="•"/>
            </a:pPr>
            <a:r>
              <a:rPr lang="en-US" sz="2800"/>
              <a:t>Bloom’s taxonomy for levels of learning</a:t>
            </a:r>
          </a:p>
          <a:p>
            <a:pPr lvl="1">
              <a:buFontTx/>
              <a:buChar char="–"/>
            </a:pPr>
            <a:r>
              <a:rPr lang="en-US" sz="2400"/>
              <a:t>Knowing, Evaluation, Synthesis, Analysis, Application, Comprehension, Knowledge</a:t>
            </a:r>
          </a:p>
          <a:p>
            <a:endParaRPr 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it-IT" smtClean="0"/>
              <a:t>CC 2007, 2011 attribuion - R.B. Allen</a:t>
            </a:r>
            <a:endParaRPr lang="en-US"/>
          </a:p>
        </p:txBody>
      </p:sp>
      <p:sp>
        <p:nvSpPr>
          <p:cNvPr id="2765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a:t>Tutoring with </a:t>
            </a:r>
            <a:br>
              <a:rPr lang="en-US" sz="3200"/>
            </a:br>
            <a:r>
              <a:rPr lang="en-US" sz="3200"/>
              <a:t>Student Models</a:t>
            </a:r>
          </a:p>
        </p:txBody>
      </p:sp>
      <p:sp>
        <p:nvSpPr>
          <p:cNvPr id="27651" name="Rectangle 3"/>
          <p:cNvSpPr>
            <a:spLocks noGrp="1" noChangeArrowheads="1"/>
          </p:cNvSpPr>
          <p:nvPr>
            <p:ph type="body" idx="1"/>
          </p:nvPr>
        </p:nvSpPr>
        <p:spPr>
          <a:xfrm>
            <a:off x="1143000" y="1524000"/>
            <a:ext cx="8001000" cy="4876800"/>
          </a:xfrm>
          <a:ln/>
        </p:spPr>
        <p:txBody>
          <a:bodyPr/>
          <a:lstStyle/>
          <a:p>
            <a:pPr>
              <a:buFontTx/>
              <a:buChar char="•"/>
            </a:pPr>
            <a:r>
              <a:rPr lang="en-US" sz="2800"/>
              <a:t>Ideally a tutor has considers the student’s level of knowledge in providing feedback</a:t>
            </a:r>
          </a:p>
          <a:p>
            <a:pPr>
              <a:buFontTx/>
              <a:buChar char="•"/>
            </a:pPr>
            <a:r>
              <a:rPr lang="en-US" sz="2800"/>
              <a:t>What are good techniques as representations for a student’s knowledge?</a:t>
            </a:r>
          </a:p>
          <a:p>
            <a:pPr>
              <a:buFontTx/>
              <a:buChar char="•"/>
            </a:pPr>
            <a:r>
              <a:rPr lang="en-US" sz="2800"/>
              <a:t>Student models are like user models but it is often difficult to judge what a person knows or exactly why they made an error.  	½ +  ½   = ¼</a:t>
            </a:r>
          </a:p>
          <a:p>
            <a:pPr>
              <a:buFontTx/>
              <a:buChar char="•"/>
            </a:pPr>
            <a:r>
              <a:rPr lang="en-US" sz="2800"/>
              <a:t>This is part of the broad issue of educational assessment.</a:t>
            </a:r>
          </a:p>
          <a:p>
            <a:pPr lvl="1"/>
            <a:endParaRPr lang="en-US" sz="2400"/>
          </a:p>
          <a:p>
            <a:endParaRPr lang="en-US" sz="2800"/>
          </a:p>
          <a:p>
            <a:endParaRPr lang="en-US" sz="2800"/>
          </a:p>
          <a:p>
            <a:endParaRPr lang="en-US" sz="2800"/>
          </a:p>
          <a:p>
            <a:endParaRPr lang="en-US" sz="2800"/>
          </a:p>
          <a:p>
            <a:endParaRPr lang="en-US" sz="2800"/>
          </a:p>
          <a:p>
            <a:endParaRPr lang="en-US" sz="2800"/>
          </a:p>
          <a:p>
            <a:endParaRPr lang="en-US" sz="2800"/>
          </a:p>
          <a:p>
            <a:endParaRPr lang="en-US"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it-IT" smtClean="0"/>
              <a:t>CC 2007, 2011 attribuion - R.B. Allen</a:t>
            </a:r>
            <a:endParaRPr lang="en-US"/>
          </a:p>
        </p:txBody>
      </p:sp>
      <p:sp>
        <p:nvSpPr>
          <p:cNvPr id="29698" name="Rectangle 2"/>
          <p:cNvSpPr>
            <a:spLocks noGrp="1" noChangeArrowheads="1"/>
          </p:cNvSpPr>
          <p:nvPr>
            <p:ph type="title"/>
          </p:nvPr>
        </p:nvSpPr>
        <p:spPr bwMode="auto">
          <a:xfrm>
            <a:off x="457200" y="4572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a:t>Tools to Support Learning</a:t>
            </a:r>
          </a:p>
        </p:txBody>
      </p:sp>
      <p:sp>
        <p:nvSpPr>
          <p:cNvPr id="29699" name="Rectangle 3"/>
          <p:cNvSpPr>
            <a:spLocks noGrp="1" noChangeArrowheads="1"/>
          </p:cNvSpPr>
          <p:nvPr>
            <p:ph type="body" idx="1"/>
          </p:nvPr>
        </p:nvSpPr>
        <p:spPr>
          <a:xfrm>
            <a:off x="990600" y="1600200"/>
            <a:ext cx="7696200" cy="4525963"/>
          </a:xfrm>
          <a:ln/>
        </p:spPr>
        <p:txBody>
          <a:bodyPr/>
          <a:lstStyle/>
          <a:p>
            <a:pPr>
              <a:buFontTx/>
              <a:buChar char="•"/>
            </a:pPr>
            <a:r>
              <a:rPr lang="en-US" dirty="0"/>
              <a:t>There are many simple widgets to support learning</a:t>
            </a:r>
          </a:p>
          <a:p>
            <a:pPr>
              <a:buFontTx/>
              <a:buChar char="•"/>
            </a:pPr>
            <a:r>
              <a:rPr lang="en-US" dirty="0"/>
              <a:t>“</a:t>
            </a:r>
            <a:r>
              <a:rPr lang="en-US" dirty="0" err="1"/>
              <a:t>Manipulatives</a:t>
            </a:r>
            <a:r>
              <a:rPr lang="en-US" dirty="0"/>
              <a:t>” provide</a:t>
            </a:r>
          </a:p>
          <a:p>
            <a:r>
              <a:rPr lang="en-US" dirty="0"/>
              <a:t>    educational interaction</a:t>
            </a:r>
          </a:p>
          <a:p>
            <a:r>
              <a:rPr lang="en-US" dirty="0"/>
              <a:t>	 with visual models which </a:t>
            </a:r>
          </a:p>
          <a:p>
            <a:r>
              <a:rPr lang="en-US" dirty="0"/>
              <a:t>    replace physical systems.</a:t>
            </a:r>
          </a:p>
          <a:p>
            <a:pPr>
              <a:buFontTx/>
              <a:buChar char="•"/>
            </a:pPr>
            <a:r>
              <a:rPr lang="en-US" dirty="0"/>
              <a:t>Simulations and </a:t>
            </a:r>
            <a:r>
              <a:rPr lang="en-US" dirty="0" smtClean="0"/>
              <a:t>“serious</a:t>
            </a:r>
            <a:endParaRPr lang="en-US" dirty="0"/>
          </a:p>
          <a:p>
            <a:r>
              <a:rPr lang="en-US" dirty="0"/>
              <a:t>    </a:t>
            </a:r>
            <a:r>
              <a:rPr lang="en-US" dirty="0" smtClean="0"/>
              <a:t>games” </a:t>
            </a:r>
            <a:r>
              <a:rPr lang="en-US" dirty="0"/>
              <a:t>can provide context</a:t>
            </a:r>
          </a:p>
          <a:p>
            <a:endParaRPr lang="en-US" dirty="0"/>
          </a:p>
        </p:txBody>
      </p:sp>
      <p:pic>
        <p:nvPicPr>
          <p:cNvPr id="29700" name="Picture 4" descr="frogLBL"/>
          <p:cNvPicPr>
            <a:picLocks noChangeAspect="1" noChangeArrowheads="1"/>
          </p:cNvPicPr>
          <p:nvPr/>
        </p:nvPicPr>
        <p:blipFill>
          <a:blip r:embed="rId3" cstate="print"/>
          <a:srcRect/>
          <a:stretch>
            <a:fillRect/>
          </a:stretch>
        </p:blipFill>
        <p:spPr bwMode="auto">
          <a:xfrm>
            <a:off x="6248400" y="3352800"/>
            <a:ext cx="2381250" cy="238125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it-IT" smtClean="0"/>
              <a:t>CC 2007, 2011 attribuion - R.B. Allen</a:t>
            </a:r>
            <a:endParaRPr lang="en-US"/>
          </a:p>
        </p:txBody>
      </p:sp>
      <p:sp>
        <p:nvSpPr>
          <p:cNvPr id="7168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a:t>Information Systems </a:t>
            </a:r>
            <a:br>
              <a:rPr lang="en-US" sz="3200"/>
            </a:br>
            <a:r>
              <a:rPr lang="en-US" sz="3200"/>
              <a:t>and Education</a:t>
            </a:r>
          </a:p>
        </p:txBody>
      </p:sp>
      <p:sp>
        <p:nvSpPr>
          <p:cNvPr id="71683" name="Rectangle 3"/>
          <p:cNvSpPr>
            <a:spLocks noGrp="1" noChangeArrowheads="1"/>
          </p:cNvSpPr>
          <p:nvPr>
            <p:ph type="body" idx="1"/>
          </p:nvPr>
        </p:nvSpPr>
        <p:spPr>
          <a:xfrm>
            <a:off x="1143000" y="1600200"/>
            <a:ext cx="7543800" cy="4525963"/>
          </a:xfrm>
          <a:ln/>
        </p:spPr>
        <p:txBody>
          <a:bodyPr/>
          <a:lstStyle/>
          <a:p>
            <a:pPr>
              <a:buFontTx/>
              <a:buChar char="•"/>
            </a:pPr>
            <a:r>
              <a:rPr lang="en-US" dirty="0" smtClean="0"/>
              <a:t>Information </a:t>
            </a:r>
            <a:r>
              <a:rPr lang="en-US" dirty="0"/>
              <a:t>systems </a:t>
            </a:r>
            <a:r>
              <a:rPr lang="en-US" dirty="0" smtClean="0"/>
              <a:t>are better integrated </a:t>
            </a:r>
            <a:r>
              <a:rPr lang="en-US" dirty="0"/>
              <a:t>with </a:t>
            </a:r>
            <a:r>
              <a:rPr lang="en-US" dirty="0" smtClean="0"/>
              <a:t>educational goals, </a:t>
            </a:r>
            <a:r>
              <a:rPr lang="en-US" dirty="0"/>
              <a:t>not driving </a:t>
            </a:r>
            <a:r>
              <a:rPr lang="en-US" dirty="0" smtClean="0"/>
              <a:t>them</a:t>
            </a:r>
            <a:endParaRPr lang="en-US" dirty="0"/>
          </a:p>
          <a:p>
            <a:pPr>
              <a:buFontTx/>
              <a:buChar char="•"/>
            </a:pPr>
            <a:r>
              <a:rPr lang="en-US" dirty="0" smtClean="0"/>
              <a:t>Digital libraries to support “inquiry </a:t>
            </a:r>
            <a:r>
              <a:rPr lang="en-US" smtClean="0"/>
              <a:t>based learning”</a:t>
            </a:r>
            <a:endParaRPr lang="en-US" smtClean="0"/>
          </a:p>
          <a:p>
            <a:pPr>
              <a:buFontTx/>
              <a:buChar char="•"/>
            </a:pPr>
            <a:r>
              <a:rPr lang="en-US" dirty="0" smtClean="0"/>
              <a:t>Speech </a:t>
            </a:r>
            <a:r>
              <a:rPr lang="en-US" dirty="0"/>
              <a:t>processing supporting  reading.</a:t>
            </a:r>
          </a:p>
          <a:p>
            <a:pPr>
              <a:buFontTx/>
              <a:buChar char="•"/>
            </a:pPr>
            <a:r>
              <a:rPr lang="en-US" dirty="0" smtClean="0"/>
              <a:t>Teaching how to summarize: Summary </a:t>
            </a:r>
            <a:r>
              <a:rPr lang="en-US" dirty="0"/>
              <a:t>Street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it-IT" smtClean="0"/>
              <a:t>CC 2007, 2011 attribuion - R.B. Allen</a:t>
            </a:r>
            <a:endParaRPr lang="en-US"/>
          </a:p>
        </p:txBody>
      </p:sp>
      <p:sp>
        <p:nvSpPr>
          <p:cNvPr id="68610" name="Rectangle 2"/>
          <p:cNvSpPr>
            <a:spLocks noGrp="1" noChangeArrowheads="1"/>
          </p:cNvSpPr>
          <p:nvPr>
            <p:ph type="title"/>
          </p:nvPr>
        </p:nvSpPr>
        <p:spPr bwMode="auto">
          <a:xfrm>
            <a:off x="685800" y="3810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a:t>Computer-Mediated Learning</a:t>
            </a:r>
          </a:p>
        </p:txBody>
      </p:sp>
      <p:sp>
        <p:nvSpPr>
          <p:cNvPr id="68611" name="Rectangle 3"/>
          <p:cNvSpPr>
            <a:spLocks noGrp="1" noChangeArrowheads="1"/>
          </p:cNvSpPr>
          <p:nvPr>
            <p:ph type="body" idx="1"/>
          </p:nvPr>
        </p:nvSpPr>
        <p:spPr>
          <a:xfrm>
            <a:off x="1066800" y="1600200"/>
            <a:ext cx="7620000" cy="4525963"/>
          </a:xfrm>
          <a:ln/>
        </p:spPr>
        <p:txBody>
          <a:bodyPr/>
          <a:lstStyle/>
          <a:p>
            <a:pPr>
              <a:buFontTx/>
              <a:buChar char="•"/>
            </a:pPr>
            <a:r>
              <a:rPr lang="en-US" dirty="0"/>
              <a:t>Dimensions</a:t>
            </a:r>
          </a:p>
          <a:p>
            <a:pPr lvl="1">
              <a:buFontTx/>
              <a:buChar char="–"/>
            </a:pPr>
            <a:r>
              <a:rPr lang="en-US" dirty="0"/>
              <a:t>Synchronous vs Asynchronous </a:t>
            </a:r>
          </a:p>
          <a:p>
            <a:pPr lvl="1">
              <a:buFontTx/>
              <a:buChar char="–"/>
            </a:pPr>
            <a:r>
              <a:rPr lang="en-US" dirty="0"/>
              <a:t>Local vs Remote vs Hybrid</a:t>
            </a:r>
          </a:p>
          <a:p>
            <a:pPr lvl="1">
              <a:buFontTx/>
              <a:buChar char="–"/>
            </a:pPr>
            <a:r>
              <a:rPr lang="en-US" dirty="0"/>
              <a:t>Individual vs Group</a:t>
            </a:r>
          </a:p>
          <a:p>
            <a:pPr lvl="1">
              <a:buFontTx/>
              <a:buChar char="–"/>
            </a:pPr>
            <a:r>
              <a:rPr lang="en-US" dirty="0"/>
              <a:t>Media-rich vs Media-poor</a:t>
            </a:r>
          </a:p>
          <a:p>
            <a:endParaRPr lang="en-US" dirty="0"/>
          </a:p>
          <a:p>
            <a:pPr lvl="1">
              <a:buFontTx/>
              <a:buChar char="–"/>
            </a:pPr>
            <a:endParaRPr lang="en-US" dirty="0"/>
          </a:p>
          <a:p>
            <a:pPr>
              <a:buFontTx/>
              <a:buChar cha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it-IT" smtClean="0"/>
              <a:t>CC 2007, 2011 attribuion - R.B. Allen</a:t>
            </a:r>
            <a:endParaRPr lang="en-US"/>
          </a:p>
        </p:txBody>
      </p:sp>
      <p:sp>
        <p:nvSpPr>
          <p:cNvPr id="3072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Information Literacy</a:t>
            </a:r>
          </a:p>
        </p:txBody>
      </p:sp>
      <p:sp>
        <p:nvSpPr>
          <p:cNvPr id="30723" name="Rectangle 3"/>
          <p:cNvSpPr>
            <a:spLocks noGrp="1" noChangeArrowheads="1"/>
          </p:cNvSpPr>
          <p:nvPr>
            <p:ph type="body" idx="1"/>
          </p:nvPr>
        </p:nvSpPr>
        <p:spPr>
          <a:xfrm>
            <a:off x="1143000" y="1524000"/>
            <a:ext cx="8001000" cy="4876800"/>
          </a:xfrm>
          <a:ln/>
        </p:spPr>
        <p:txBody>
          <a:bodyPr/>
          <a:lstStyle/>
          <a:p>
            <a:pPr>
              <a:lnSpc>
                <a:spcPct val="90000"/>
              </a:lnSpc>
              <a:buFontTx/>
              <a:buChar char="•"/>
            </a:pPr>
            <a:r>
              <a:rPr lang="en-US" dirty="0"/>
              <a:t>What skills related to information use and access should be taught?</a:t>
            </a:r>
          </a:p>
          <a:p>
            <a:pPr>
              <a:lnSpc>
                <a:spcPct val="90000"/>
              </a:lnSpc>
              <a:buFontTx/>
              <a:buChar char="•"/>
            </a:pPr>
            <a:r>
              <a:rPr lang="en-US" dirty="0"/>
              <a:t>Understanding the way information should be organized.</a:t>
            </a:r>
          </a:p>
          <a:p>
            <a:pPr>
              <a:lnSpc>
                <a:spcPct val="90000"/>
              </a:lnSpc>
              <a:buFontTx/>
              <a:buChar char="•"/>
            </a:pPr>
            <a:r>
              <a:rPr lang="en-US" dirty="0"/>
              <a:t>Information ethics go beyond law.</a:t>
            </a:r>
          </a:p>
          <a:p>
            <a:pPr lvl="1">
              <a:lnSpc>
                <a:spcPct val="90000"/>
              </a:lnSpc>
              <a:buFontTx/>
              <a:buChar char="–"/>
            </a:pPr>
            <a:r>
              <a:rPr lang="en-US" sz="2400" dirty="0" smtClean="0"/>
              <a:t>Use of intellectual property without permission or attribution.  </a:t>
            </a:r>
          </a:p>
          <a:p>
            <a:pPr lvl="1">
              <a:lnSpc>
                <a:spcPct val="90000"/>
              </a:lnSpc>
              <a:buFontTx/>
              <a:buChar char="–"/>
            </a:pPr>
            <a:r>
              <a:rPr lang="en-US" sz="2400" dirty="0" smtClean="0"/>
              <a:t>Plagiarism is related to, but different from, copyright.</a:t>
            </a:r>
          </a:p>
          <a:p>
            <a:pPr>
              <a:lnSpc>
                <a:spcPct val="90000"/>
              </a:lnSpc>
              <a:buFontTx/>
              <a:buChar char="•"/>
            </a:pPr>
            <a:r>
              <a:rPr lang="en-US" dirty="0" smtClean="0"/>
              <a:t>Considering </a:t>
            </a:r>
            <a:r>
              <a:rPr lang="en-US" dirty="0"/>
              <a:t>the motivation beyond a message.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it-IT" smtClean="0"/>
              <a:t>CC 2007, 2011 attribuion - R.B. Allen</a:t>
            </a:r>
            <a:endParaRPr lang="en-US"/>
          </a:p>
        </p:txBody>
      </p:sp>
      <p:sp>
        <p:nvSpPr>
          <p:cNvPr id="4198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800"/>
              <a:t>Social Interaction and Cognition: </a:t>
            </a:r>
            <a:br>
              <a:rPr lang="en-US" sz="2800"/>
            </a:br>
            <a:r>
              <a:rPr lang="en-US" sz="2800"/>
              <a:t>Two Sides of the Same Coin?</a:t>
            </a:r>
            <a:br>
              <a:rPr lang="en-US" sz="2800"/>
            </a:br>
            <a:endParaRPr lang="en-US" sz="2800"/>
          </a:p>
        </p:txBody>
      </p:sp>
      <p:sp>
        <p:nvSpPr>
          <p:cNvPr id="41987" name="Rectangle 3"/>
          <p:cNvSpPr>
            <a:spLocks noGrp="1" noChangeArrowheads="1"/>
          </p:cNvSpPr>
          <p:nvPr>
            <p:ph type="body" idx="1"/>
          </p:nvPr>
        </p:nvSpPr>
        <p:spPr>
          <a:xfrm>
            <a:off x="1219200" y="1600200"/>
            <a:ext cx="7467600" cy="4525963"/>
          </a:xfrm>
          <a:ln/>
        </p:spPr>
        <p:txBody>
          <a:bodyPr/>
          <a:lstStyle/>
          <a:p>
            <a:pPr>
              <a:buFontTx/>
              <a:buChar char="•"/>
            </a:pPr>
            <a:r>
              <a:rPr lang="en-US" sz="2800" dirty="0"/>
              <a:t>Paradox: While </a:t>
            </a:r>
            <a:r>
              <a:rPr lang="en-US" sz="2800" dirty="0" smtClean="0"/>
              <a:t>we generally </a:t>
            </a:r>
            <a:r>
              <a:rPr lang="en-US" sz="2800" dirty="0"/>
              <a:t>praise freedom of the individual, we also believe that “no person is an island”.</a:t>
            </a:r>
          </a:p>
          <a:p>
            <a:pPr>
              <a:buFontTx/>
              <a:buChar char="•"/>
            </a:pPr>
            <a:r>
              <a:rPr lang="en-US" sz="2800" dirty="0"/>
              <a:t>On one hand, human cognition is affected by social constructions such as language.</a:t>
            </a:r>
          </a:p>
          <a:p>
            <a:pPr>
              <a:buFontTx/>
              <a:buChar char="•"/>
            </a:pPr>
            <a:r>
              <a:rPr lang="en-US" sz="2800" dirty="0"/>
              <a:t>On the other hand, the human cognition shapes social  interaction.</a:t>
            </a:r>
          </a:p>
          <a:p>
            <a:endParaRPr lang="en-US" sz="2800" dirty="0"/>
          </a:p>
          <a:p>
            <a:pPr>
              <a:buFontTx/>
              <a:buChar char="•"/>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ChangeArrowheads="1"/>
          </p:cNvSpPr>
          <p:nvPr/>
        </p:nvSpPr>
        <p:spPr bwMode="auto">
          <a:xfrm>
            <a:off x="5410200" y="1981200"/>
            <a:ext cx="3505200" cy="2492990"/>
          </a:xfrm>
          <a:prstGeom prst="rect">
            <a:avLst/>
          </a:prstGeom>
          <a:noFill/>
          <a:ln w="9525">
            <a:noFill/>
            <a:miter lim="800000"/>
            <a:headEnd/>
            <a:tailEnd/>
          </a:ln>
          <a:effectLst/>
        </p:spPr>
        <p:txBody>
          <a:bodyPr>
            <a:spAutoFit/>
          </a:bodyPr>
          <a:lstStyle/>
          <a:p>
            <a:pPr algn="l"/>
            <a:r>
              <a:rPr lang="en-US" sz="2000" i="0" dirty="0"/>
              <a:t>Social network of the 9-11 hijackers.  Note that there are few links between the groups.</a:t>
            </a:r>
          </a:p>
          <a:p>
            <a:endParaRPr lang="en-US" i="0" dirty="0"/>
          </a:p>
          <a:p>
            <a:pPr algn="l"/>
            <a:r>
              <a:rPr lang="en-US" sz="1600" i="0" dirty="0"/>
              <a:t>From </a:t>
            </a:r>
            <a:r>
              <a:rPr lang="en-US" sz="1600" dirty="0"/>
              <a:t>First Monday</a:t>
            </a:r>
            <a:r>
              <a:rPr lang="en-US" sz="1600" i="0" dirty="0"/>
              <a:t>, “Uncloaking Terrorist Networks” by </a:t>
            </a:r>
            <a:r>
              <a:rPr lang="en-US" sz="1600" i="0" dirty="0" err="1"/>
              <a:t>Vladis</a:t>
            </a:r>
            <a:r>
              <a:rPr lang="en-US" sz="1600" i="0" dirty="0"/>
              <a:t> Krebs. </a:t>
            </a:r>
          </a:p>
        </p:txBody>
      </p:sp>
      <p:pic>
        <p:nvPicPr>
          <p:cNvPr id="39941" name="Picture 5" descr="figure2"/>
          <p:cNvPicPr>
            <a:picLocks noChangeAspect="1" noChangeArrowheads="1"/>
          </p:cNvPicPr>
          <p:nvPr/>
        </p:nvPicPr>
        <p:blipFill>
          <a:blip r:embed="rId3" cstate="print"/>
          <a:srcRect/>
          <a:stretch>
            <a:fillRect/>
          </a:stretch>
        </p:blipFill>
        <p:spPr bwMode="auto">
          <a:xfrm>
            <a:off x="457200" y="228600"/>
            <a:ext cx="4400550" cy="6381750"/>
          </a:xfrm>
          <a:prstGeom prst="rect">
            <a:avLst/>
          </a:prstGeom>
          <a:noFill/>
        </p:spPr>
      </p:pic>
      <p:sp>
        <p:nvSpPr>
          <p:cNvPr id="4" name="Footer Placeholder 3"/>
          <p:cNvSpPr>
            <a:spLocks noGrp="1"/>
          </p:cNvSpPr>
          <p:nvPr>
            <p:ph type="ftr" sz="quarter" idx="10"/>
          </p:nvPr>
        </p:nvSpPr>
        <p:spPr/>
        <p:txBody>
          <a:bodyPr/>
          <a:lstStyle/>
          <a:p>
            <a:r>
              <a:rPr lang="it-IT" smtClean="0"/>
              <a:t>CC 2007, 2011 attribuion - R.B. Allen</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it-IT" smtClean="0"/>
              <a:t>CC 2007, 2011 attribuion - R.B. Allen</a:t>
            </a:r>
            <a:endParaRPr lang="en-US"/>
          </a:p>
        </p:txBody>
      </p:sp>
      <p:sp>
        <p:nvSpPr>
          <p:cNvPr id="18434" name="Rectangle 2"/>
          <p:cNvSpPr>
            <a:spLocks noGrp="1" noChangeArrowheads="1"/>
          </p:cNvSpPr>
          <p:nvPr>
            <p:ph type="title"/>
          </p:nvPr>
        </p:nvSpPr>
        <p:spPr bwMode="auto">
          <a:xfrm>
            <a:off x="457200" y="457200"/>
            <a:ext cx="8229600" cy="960438"/>
          </a:xfrm>
          <a:noFill/>
          <a:ln>
            <a:miter lim="800000"/>
            <a:headEnd/>
            <a:tailEnd/>
          </a:ln>
        </p:spPr>
        <p:txBody>
          <a:bodyPr vert="horz" wrap="square" lIns="91440" tIns="45720" rIns="91440" bIns="45720" numCol="1" anchor="t" anchorCtr="0" compatLnSpc="1">
            <a:prstTxWarp prst="textNoShape">
              <a:avLst/>
            </a:prstTxWarp>
          </a:bodyPr>
          <a:lstStyle/>
          <a:p>
            <a:r>
              <a:rPr lang="en-US" sz="3600"/>
              <a:t>Social Networks</a:t>
            </a:r>
          </a:p>
        </p:txBody>
      </p:sp>
      <p:sp>
        <p:nvSpPr>
          <p:cNvPr id="18435" name="Rectangle 3"/>
          <p:cNvSpPr>
            <a:spLocks noGrp="1" noChangeArrowheads="1"/>
          </p:cNvSpPr>
          <p:nvPr>
            <p:ph type="body" idx="1"/>
          </p:nvPr>
        </p:nvSpPr>
        <p:spPr>
          <a:xfrm>
            <a:off x="990600" y="1524000"/>
            <a:ext cx="8001000" cy="4876800"/>
          </a:xfrm>
          <a:ln/>
        </p:spPr>
        <p:txBody>
          <a:bodyPr/>
          <a:lstStyle/>
          <a:p>
            <a:pPr>
              <a:buFontTx/>
              <a:buChar char="•"/>
            </a:pPr>
            <a:r>
              <a:rPr lang="en-US" sz="2400" dirty="0"/>
              <a:t>The simplest social networks have just nodes and links.</a:t>
            </a:r>
          </a:p>
          <a:p>
            <a:pPr>
              <a:buFontTx/>
              <a:buChar char="•"/>
            </a:pPr>
            <a:r>
              <a:rPr lang="en-US" sz="2400" dirty="0"/>
              <a:t>Formally, social networks can be described </a:t>
            </a:r>
            <a:r>
              <a:rPr lang="en-US" sz="2400" dirty="0" smtClean="0"/>
              <a:t>with</a:t>
            </a:r>
            <a:r>
              <a:rPr lang="en-US" sz="2400" dirty="0" smtClean="0"/>
              <a:t> </a:t>
            </a:r>
            <a:r>
              <a:rPr lang="en-US" sz="2400" dirty="0"/>
              <a:t>graph theory.</a:t>
            </a:r>
          </a:p>
          <a:p>
            <a:pPr>
              <a:buFontTx/>
              <a:buChar char="•"/>
            </a:pPr>
            <a:r>
              <a:rPr lang="en-US" sz="2400" dirty="0"/>
              <a:t>Degree of separation is the distance between two people.</a:t>
            </a:r>
          </a:p>
          <a:p>
            <a:pPr>
              <a:buFontTx/>
              <a:buChar char="•"/>
            </a:pPr>
            <a:r>
              <a:rPr lang="en-US" sz="2400" dirty="0"/>
              <a:t>Social networks can be specified with  XML such as FOAF (friend of a friend).</a:t>
            </a:r>
          </a:p>
          <a:p>
            <a:pPr>
              <a:buFontTx/>
              <a:buChar char="•"/>
            </a:pPr>
            <a:r>
              <a:rPr lang="en-US" sz="2400" dirty="0"/>
              <a:t>Social networks affect the diffusion of information. But many real communication networks are more complicated with many different types of communication such as mass media.</a:t>
            </a:r>
          </a:p>
          <a:p>
            <a:pPr>
              <a:buFontTx/>
              <a:buChar char="•"/>
            </a:pPr>
            <a:endParaRPr lang="en-US" sz="2400" dirty="0"/>
          </a:p>
          <a:p>
            <a:pPr>
              <a:buFontTx/>
              <a:buChar char="•"/>
            </a:pP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it-IT" smtClean="0"/>
              <a:t>CC 2007, 2011 attribuion - R.B. Allen</a:t>
            </a:r>
            <a:endParaRPr lang="en-US"/>
          </a:p>
        </p:txBody>
      </p:sp>
      <p:sp>
        <p:nvSpPr>
          <p:cNvPr id="4301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a:t>Small Groups and </a:t>
            </a:r>
            <a:br>
              <a:rPr lang="en-US" sz="3200"/>
            </a:br>
            <a:r>
              <a:rPr lang="en-US" sz="3200"/>
              <a:t>Decision Making</a:t>
            </a:r>
          </a:p>
        </p:txBody>
      </p:sp>
      <p:sp>
        <p:nvSpPr>
          <p:cNvPr id="43011" name="Rectangle 3"/>
          <p:cNvSpPr>
            <a:spLocks noGrp="1" noChangeArrowheads="1"/>
          </p:cNvSpPr>
          <p:nvPr>
            <p:ph type="body" idx="1"/>
          </p:nvPr>
        </p:nvSpPr>
        <p:spPr>
          <a:xfrm>
            <a:off x="990600" y="1524000"/>
            <a:ext cx="8001000" cy="4876800"/>
          </a:xfrm>
          <a:ln/>
        </p:spPr>
        <p:txBody>
          <a:bodyPr/>
          <a:lstStyle/>
          <a:p>
            <a:pPr>
              <a:buFontTx/>
              <a:buChar char="•"/>
            </a:pPr>
            <a:r>
              <a:rPr lang="en-US"/>
              <a:t>Media Richness Theory: Communication modality (e.g., telephone, email, video) can significantly affect interaction.</a:t>
            </a:r>
          </a:p>
          <a:p>
            <a:pPr>
              <a:buFontTx/>
              <a:buChar char="•"/>
            </a:pPr>
            <a:r>
              <a:rPr lang="en-US"/>
              <a:t>People adapt to the limitations of communication modalities. </a:t>
            </a:r>
          </a:p>
          <a:p>
            <a:pPr lvl="1">
              <a:buFontTx/>
              <a:buChar char="–"/>
            </a:pPr>
            <a:r>
              <a:rPr lang="en-US"/>
              <a:t>Emoticons and abbreviations help to overcome the limits of text messages.</a:t>
            </a:r>
          </a:p>
          <a:p>
            <a:endParaRPr lang="en-US"/>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it-IT" smtClean="0"/>
              <a:t>CC 2007, 2011 attribuion - R.B. Allen</a:t>
            </a:r>
            <a:endParaRPr lang="en-US"/>
          </a:p>
        </p:txBody>
      </p:sp>
      <p:sp>
        <p:nvSpPr>
          <p:cNvPr id="48130" name="Rectangle 2"/>
          <p:cNvSpPr>
            <a:spLocks noGrp="1" noChangeArrowheads="1"/>
          </p:cNvSpPr>
          <p:nvPr>
            <p:ph type="title"/>
          </p:nvPr>
        </p:nvSpPr>
        <p:spPr bwMode="auto">
          <a:xfrm>
            <a:off x="533400" y="2286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200"/>
              <a:t>Effects of </a:t>
            </a:r>
            <a:br>
              <a:rPr lang="en-US" sz="3200"/>
            </a:br>
            <a:r>
              <a:rPr lang="en-US" sz="3200"/>
              <a:t>Communication Modality</a:t>
            </a:r>
          </a:p>
        </p:txBody>
      </p:sp>
      <p:sp>
        <p:nvSpPr>
          <p:cNvPr id="48131" name="Rectangle 3"/>
          <p:cNvSpPr>
            <a:spLocks noGrp="1" noChangeArrowheads="1"/>
          </p:cNvSpPr>
          <p:nvPr>
            <p:ph type="body" idx="1"/>
          </p:nvPr>
        </p:nvSpPr>
        <p:spPr>
          <a:xfrm>
            <a:off x="990600" y="1524000"/>
            <a:ext cx="8001000" cy="4876800"/>
          </a:xfrm>
          <a:ln/>
        </p:spPr>
        <p:txBody>
          <a:bodyPr/>
          <a:lstStyle/>
          <a:p>
            <a:pPr>
              <a:lnSpc>
                <a:spcPct val="90000"/>
              </a:lnSpc>
              <a:buFontTx/>
              <a:buChar char="•"/>
            </a:pPr>
            <a:r>
              <a:rPr lang="en-US"/>
              <a:t>People adapt to the limitations of communication modalities. </a:t>
            </a:r>
          </a:p>
          <a:p>
            <a:pPr lvl="1">
              <a:lnSpc>
                <a:spcPct val="90000"/>
              </a:lnSpc>
              <a:buFontTx/>
              <a:buChar char="–"/>
            </a:pPr>
            <a:r>
              <a:rPr lang="en-US"/>
              <a:t>Emoticons and abbreviations help to overcome the limits of text messages.</a:t>
            </a:r>
          </a:p>
          <a:p>
            <a:pPr>
              <a:lnSpc>
                <a:spcPct val="90000"/>
              </a:lnSpc>
              <a:buFontTx/>
              <a:buChar char="•"/>
            </a:pPr>
            <a:r>
              <a:rPr lang="en-US"/>
              <a:t>Media Richness Theory</a:t>
            </a:r>
          </a:p>
          <a:p>
            <a:pPr lvl="1">
              <a:lnSpc>
                <a:spcPct val="90000"/>
              </a:lnSpc>
              <a:buFontTx/>
              <a:buChar char="–"/>
            </a:pPr>
            <a:r>
              <a:rPr lang="en-US"/>
              <a:t>The richness of the medium is more important for ambiguous messages.</a:t>
            </a:r>
          </a:p>
          <a:p>
            <a:pPr>
              <a:lnSpc>
                <a:spcPct val="90000"/>
              </a:lnSpc>
              <a:buFontTx/>
              <a:buChar char="•"/>
            </a:pPr>
            <a:r>
              <a:rPr lang="en-US"/>
              <a:t>There tends to be more balanced participation in group discussions in less rich environments.</a:t>
            </a:r>
          </a:p>
          <a:p>
            <a:pPr>
              <a:lnSpc>
                <a:spcPct val="90000"/>
              </a:lnSpc>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it-IT" smtClean="0"/>
              <a:t>CC 2007, 2011 attribuion - R.B. Allen</a:t>
            </a:r>
            <a:endParaRPr lang="en-US"/>
          </a:p>
        </p:txBody>
      </p:sp>
      <p:sp>
        <p:nvSpPr>
          <p:cNvPr id="2150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a:t>Social Perception and </a:t>
            </a:r>
            <a:br>
              <a:rPr lang="en-US" sz="3200"/>
            </a:br>
            <a:r>
              <a:rPr lang="en-US" sz="3200"/>
              <a:t>Social Learning</a:t>
            </a:r>
          </a:p>
        </p:txBody>
      </p:sp>
      <p:sp>
        <p:nvSpPr>
          <p:cNvPr id="21507" name="Rectangle 3"/>
          <p:cNvSpPr>
            <a:spLocks noGrp="1" noChangeArrowheads="1"/>
          </p:cNvSpPr>
          <p:nvPr>
            <p:ph type="body" idx="1"/>
          </p:nvPr>
        </p:nvSpPr>
        <p:spPr>
          <a:xfrm>
            <a:off x="1143000" y="1524000"/>
            <a:ext cx="8001000" cy="4876800"/>
          </a:xfrm>
          <a:ln/>
        </p:spPr>
        <p:txBody>
          <a:bodyPr/>
          <a:lstStyle/>
          <a:p>
            <a:pPr>
              <a:buFontTx/>
              <a:buChar char="•"/>
            </a:pPr>
            <a:r>
              <a:rPr lang="en-US" sz="2400" dirty="0"/>
              <a:t>We actively interpret other people’s actions and intentions. We then judge whether a person in responsible for an action. </a:t>
            </a:r>
          </a:p>
          <a:p>
            <a:pPr>
              <a:buFontTx/>
              <a:buChar char="•"/>
            </a:pPr>
            <a:r>
              <a:rPr lang="en-US" sz="2400" dirty="0"/>
              <a:t>We seem to apply several types of probabilities (Bayesian priors) in these judgments.</a:t>
            </a:r>
          </a:p>
          <a:p>
            <a:pPr lvl="1">
              <a:buFontTx/>
              <a:buChar char="–"/>
            </a:pPr>
            <a:r>
              <a:rPr lang="en-US" sz="2400" dirty="0"/>
              <a:t>The typicality of the persons actions for that situation</a:t>
            </a:r>
          </a:p>
          <a:p>
            <a:pPr lvl="1">
              <a:buFontTx/>
              <a:buChar char="–"/>
            </a:pPr>
            <a:r>
              <a:rPr lang="en-US" sz="2400" dirty="0"/>
              <a:t>Consistency with the person’s previous actions.</a:t>
            </a:r>
          </a:p>
          <a:p>
            <a:pPr lvl="1">
              <a:buFontTx/>
              <a:buChar char="–"/>
            </a:pPr>
            <a:r>
              <a:rPr lang="en-US" sz="2400" dirty="0"/>
              <a:t>Possible motives for the actions.</a:t>
            </a:r>
          </a:p>
          <a:p>
            <a:pPr lvl="1">
              <a:buFontTx/>
              <a:buChar cha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it-IT" smtClean="0"/>
              <a:t>CC 2007, 2011 attribuion - R.B. Allen</a:t>
            </a:r>
            <a:endParaRPr lang="en-US"/>
          </a:p>
        </p:txBody>
      </p:sp>
      <p:sp>
        <p:nvSpPr>
          <p:cNvPr id="44034" name="Rectangle 2"/>
          <p:cNvSpPr>
            <a:spLocks noGrp="1" noChangeArrowheads="1"/>
          </p:cNvSpPr>
          <p:nvPr>
            <p:ph type="title"/>
          </p:nvPr>
        </p:nvSpPr>
        <p:spPr bwMode="auto">
          <a:xfrm>
            <a:off x="457200" y="4572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200"/>
              <a:t>Reputations and Trust</a:t>
            </a:r>
          </a:p>
        </p:txBody>
      </p:sp>
      <p:sp>
        <p:nvSpPr>
          <p:cNvPr id="44035" name="Rectangle 3"/>
          <p:cNvSpPr>
            <a:spLocks noGrp="1" noChangeArrowheads="1"/>
          </p:cNvSpPr>
          <p:nvPr>
            <p:ph type="body" idx="1"/>
          </p:nvPr>
        </p:nvSpPr>
        <p:spPr>
          <a:xfrm>
            <a:off x="1143000" y="1524000"/>
            <a:ext cx="7848600" cy="4876800"/>
          </a:xfrm>
          <a:ln/>
        </p:spPr>
        <p:txBody>
          <a:bodyPr/>
          <a:lstStyle/>
          <a:p>
            <a:pPr>
              <a:buFontTx/>
              <a:buChar char="•"/>
            </a:pPr>
            <a:r>
              <a:rPr lang="en-US" dirty="0"/>
              <a:t>Reputation and trust are built on predictability and expectations.</a:t>
            </a:r>
          </a:p>
          <a:p>
            <a:pPr>
              <a:buFontTx/>
              <a:buChar char="•"/>
            </a:pPr>
            <a:r>
              <a:rPr lang="en-US" dirty="0"/>
              <a:t>Reputation is formalized in branding.</a:t>
            </a:r>
          </a:p>
          <a:p>
            <a:pPr>
              <a:buFontTx/>
              <a:buChar char="•"/>
            </a:pPr>
            <a:r>
              <a:rPr lang="en-US" dirty="0"/>
              <a:t>Contracts formalize trust. There has to be a mutual exchange and penalties for </a:t>
            </a:r>
            <a:r>
              <a:rPr lang="en-US" dirty="0" smtClean="0"/>
              <a:t>non-compliance.</a:t>
            </a:r>
          </a:p>
          <a:p>
            <a:pPr>
              <a:buFontTx/>
              <a:buChar char="•"/>
            </a:pPr>
            <a:r>
              <a:rPr lang="en-US" dirty="0" smtClean="0"/>
              <a:t>Can develop “trust networks”.  If you trust somebody and I trust you, should I trust that other person?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it-IT" smtClean="0"/>
              <a:t>CC 2007, 2011 attribuion - R.B. Allen</a:t>
            </a:r>
            <a:endParaRPr lang="en-US"/>
          </a:p>
        </p:txBody>
      </p:sp>
      <p:sp>
        <p:nvSpPr>
          <p:cNvPr id="46082" name="Rectangle 2"/>
          <p:cNvSpPr>
            <a:spLocks noGrp="1" noChangeArrowheads="1"/>
          </p:cNvSpPr>
          <p:nvPr>
            <p:ph type="title"/>
          </p:nvPr>
        </p:nvSpPr>
        <p:spPr bwMode="auto">
          <a:xfrm>
            <a:off x="457200" y="4572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t>Organizations</a:t>
            </a:r>
          </a:p>
        </p:txBody>
      </p:sp>
      <p:sp>
        <p:nvSpPr>
          <p:cNvPr id="46083" name="Rectangle 3"/>
          <p:cNvSpPr>
            <a:spLocks noGrp="1" noChangeArrowheads="1"/>
          </p:cNvSpPr>
          <p:nvPr>
            <p:ph type="body" idx="1"/>
          </p:nvPr>
        </p:nvSpPr>
        <p:spPr>
          <a:xfrm>
            <a:off x="990600" y="1524000"/>
            <a:ext cx="8001000" cy="4876800"/>
          </a:xfrm>
          <a:ln/>
        </p:spPr>
        <p:txBody>
          <a:bodyPr/>
          <a:lstStyle/>
          <a:p>
            <a:pPr>
              <a:lnSpc>
                <a:spcPct val="90000"/>
              </a:lnSpc>
              <a:buFontTx/>
              <a:buChar char="•"/>
            </a:pPr>
            <a:r>
              <a:rPr lang="en-US" sz="2800"/>
              <a:t>Classic organizations are hierarchical</a:t>
            </a:r>
          </a:p>
          <a:p>
            <a:pPr lvl="1">
              <a:lnSpc>
                <a:spcPct val="90000"/>
              </a:lnSpc>
              <a:buFontTx/>
              <a:buChar char="–"/>
            </a:pPr>
            <a:r>
              <a:rPr lang="en-US" sz="2400"/>
              <a:t>Hierarchy provides a means of control.  Information systems provide other ways to increase control.</a:t>
            </a:r>
          </a:p>
          <a:p>
            <a:pPr>
              <a:lnSpc>
                <a:spcPct val="90000"/>
              </a:lnSpc>
              <a:buFontTx/>
              <a:buChar char="•"/>
            </a:pPr>
            <a:r>
              <a:rPr lang="en-US" sz="2800"/>
              <a:t>Information systems break down hierarchies</a:t>
            </a:r>
          </a:p>
          <a:p>
            <a:pPr lvl="1">
              <a:lnSpc>
                <a:spcPct val="90000"/>
              </a:lnSpc>
              <a:buFontTx/>
              <a:buChar char="–"/>
            </a:pPr>
            <a:r>
              <a:rPr lang="en-US" sz="2400"/>
              <a:t>From the top, the span of control can be much greater</a:t>
            </a:r>
          </a:p>
          <a:p>
            <a:pPr lvl="1">
              <a:lnSpc>
                <a:spcPct val="90000"/>
              </a:lnSpc>
              <a:buFontTx/>
              <a:buChar char="–"/>
            </a:pPr>
            <a:r>
              <a:rPr lang="en-US" sz="2400"/>
              <a:t>Individuals have can easily interact and control distance processes.  </a:t>
            </a:r>
          </a:p>
          <a:p>
            <a:pPr>
              <a:lnSpc>
                <a:spcPct val="90000"/>
              </a:lnSpc>
              <a:buFontTx/>
              <a:buChar char="•"/>
            </a:pPr>
            <a:r>
              <a:rPr lang="en-US" sz="2800"/>
              <a:t> The result is a grow in non-hierarchical (e.g., object-oriented) and virtual organizations. </a:t>
            </a:r>
          </a:p>
          <a:p>
            <a:pPr lvl="1">
              <a:lnSpc>
                <a:spcPct val="90000"/>
              </a:lnSpc>
              <a:buFontTx/>
              <a:buChar char="–"/>
            </a:pPr>
            <a:r>
              <a:rPr lang="en-US" sz="2400"/>
              <a:t>This means organizations focus on core-competencies and outsource non-core activities.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E5E5FF"/>
        </a:lt1>
        <a:dk2>
          <a:srgbClr val="000000"/>
        </a:dk2>
        <a:lt2>
          <a:srgbClr val="808080"/>
        </a:lt2>
        <a:accent1>
          <a:srgbClr val="BBE0E3"/>
        </a:accent1>
        <a:accent2>
          <a:srgbClr val="333399"/>
        </a:accent2>
        <a:accent3>
          <a:srgbClr val="F0F0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D3C5"/>
        </a:lt1>
        <a:dk2>
          <a:srgbClr val="000000"/>
        </a:dk2>
        <a:lt2>
          <a:srgbClr val="808080"/>
        </a:lt2>
        <a:accent1>
          <a:srgbClr val="BBE0E3"/>
        </a:accent1>
        <a:accent2>
          <a:srgbClr val="333399"/>
        </a:accent2>
        <a:accent3>
          <a:srgbClr val="FFE6D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DCB9"/>
        </a:lt1>
        <a:dk2>
          <a:srgbClr val="000000"/>
        </a:dk2>
        <a:lt2>
          <a:srgbClr val="808080"/>
        </a:lt2>
        <a:accent1>
          <a:srgbClr val="BBE0E3"/>
        </a:accent1>
        <a:accent2>
          <a:srgbClr val="333399"/>
        </a:accent2>
        <a:accent3>
          <a:srgbClr val="FFEBD9"/>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SS">
  <a:themeElements>
    <a:clrScheme name="IS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S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cs typeface="Arial" charset="0"/>
          </a:defRPr>
        </a:defPPr>
      </a:lstStyle>
    </a:lnDef>
  </a:objectDefaults>
  <a:extraClrSchemeLst>
    <a:extraClrScheme>
      <a:clrScheme name="IS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S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S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S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S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S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S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S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S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S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S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S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SS 13">
        <a:dk1>
          <a:srgbClr val="000000"/>
        </a:dk1>
        <a:lt1>
          <a:srgbClr val="E5E5FF"/>
        </a:lt1>
        <a:dk2>
          <a:srgbClr val="000000"/>
        </a:dk2>
        <a:lt2>
          <a:srgbClr val="808080"/>
        </a:lt2>
        <a:accent1>
          <a:srgbClr val="BBE0E3"/>
        </a:accent1>
        <a:accent2>
          <a:srgbClr val="333399"/>
        </a:accent2>
        <a:accent3>
          <a:srgbClr val="F0F0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SS 14">
        <a:dk1>
          <a:srgbClr val="000000"/>
        </a:dk1>
        <a:lt1>
          <a:srgbClr val="FFD3C5"/>
        </a:lt1>
        <a:dk2>
          <a:srgbClr val="000000"/>
        </a:dk2>
        <a:lt2>
          <a:srgbClr val="808080"/>
        </a:lt2>
        <a:accent1>
          <a:srgbClr val="BBE0E3"/>
        </a:accent1>
        <a:accent2>
          <a:srgbClr val="333399"/>
        </a:accent2>
        <a:accent3>
          <a:srgbClr val="FFE6D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SS 15">
        <a:dk1>
          <a:srgbClr val="000000"/>
        </a:dk1>
        <a:lt1>
          <a:srgbClr val="FFDCB9"/>
        </a:lt1>
        <a:dk2>
          <a:srgbClr val="000000"/>
        </a:dk2>
        <a:lt2>
          <a:srgbClr val="808080"/>
        </a:lt2>
        <a:accent1>
          <a:srgbClr val="BBE0E3"/>
        </a:accent1>
        <a:accent2>
          <a:srgbClr val="333399"/>
        </a:accent2>
        <a:accent3>
          <a:srgbClr val="FFEBD9"/>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TotalTime>
  <Words>1140</Words>
  <Application>Microsoft Office PowerPoint</Application>
  <PresentationFormat>On-screen Show (4:3)</PresentationFormat>
  <Paragraphs>163</Paragraphs>
  <Slides>19</Slides>
  <Notes>18</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Default Design</vt:lpstr>
      <vt:lpstr>ISS</vt:lpstr>
      <vt:lpstr>Slide 1</vt:lpstr>
      <vt:lpstr>Social Interaction and Cognition:  Two Sides of the Same Coin? </vt:lpstr>
      <vt:lpstr>Slide 3</vt:lpstr>
      <vt:lpstr>Social Networks</vt:lpstr>
      <vt:lpstr>Small Groups and  Decision Making</vt:lpstr>
      <vt:lpstr>Effects of  Communication Modality</vt:lpstr>
      <vt:lpstr>Social Perception and  Social Learning</vt:lpstr>
      <vt:lpstr>Reputations and Trust</vt:lpstr>
      <vt:lpstr>Organizations</vt:lpstr>
      <vt:lpstr>Culture and Community</vt:lpstr>
      <vt:lpstr>Society</vt:lpstr>
      <vt:lpstr>Social Decision Making</vt:lpstr>
      <vt:lpstr>Education</vt:lpstr>
      <vt:lpstr>Instructional Design</vt:lpstr>
      <vt:lpstr>Tutoring with  Student Models</vt:lpstr>
      <vt:lpstr>Tools to Support Learning</vt:lpstr>
      <vt:lpstr>Information Systems  and Education</vt:lpstr>
      <vt:lpstr>Computer-Mediated Learning</vt:lpstr>
      <vt:lpstr>Information Literacy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rba</cp:lastModifiedBy>
  <cp:revision>37</cp:revision>
  <cp:lastPrinted>1601-01-01T00:00:00Z</cp:lastPrinted>
  <dcterms:created xsi:type="dcterms:W3CDTF">1601-01-01T00:00:00Z</dcterms:created>
  <dcterms:modified xsi:type="dcterms:W3CDTF">2013-01-28T15:37:33Z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