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1"/>
  </p:notesMasterIdLst>
  <p:sldIdLst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3" r:id="rId17"/>
    <p:sldId id="315" r:id="rId18"/>
    <p:sldId id="316" r:id="rId19"/>
    <p:sldId id="317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1" autoAdjust="0"/>
    <p:restoredTop sz="94602" autoAdjust="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4"/>
    </p:cViewPr>
  </p:sorterViewPr>
  <p:notesViewPr>
    <p:cSldViewPr>
      <p:cViewPr varScale="1">
        <p:scale>
          <a:sx n="58" d="100"/>
          <a:sy n="58" d="100"/>
        </p:scale>
        <p:origin x="-1368" y="-8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F30A941-E256-454B-B0EB-D333236A7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CBDE5-6C9E-4AAA-8500-8ECD26C62252}" type="slidenum">
              <a:rPr lang="en-US"/>
              <a:pPr/>
              <a:t>1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8E8CD-7986-4295-A1E7-AD12A8D1187E}" type="slidenum">
              <a:rPr lang="en-US"/>
              <a:pPr/>
              <a:t>11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0181F-0955-4BD7-A936-0853657F430D}" type="slidenum">
              <a:rPr lang="en-US"/>
              <a:pPr/>
              <a:t>12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26EB05-9B9C-46DC-87DC-0DC1EF29E54E}" type="slidenum">
              <a:rPr lang="en-US"/>
              <a:pPr/>
              <a:t>13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B3AB8-64E3-4787-A7A0-9A344EF28AF4}" type="slidenum">
              <a:rPr lang="en-US"/>
              <a:pPr/>
              <a:t>14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1D86E-D2B3-450E-842E-FA4D9FA08A31}" type="slidenum">
              <a:rPr lang="en-US"/>
              <a:pPr/>
              <a:t>15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987ED-AA22-46CA-890F-DEA903EDDDA1}" type="slidenum">
              <a:rPr lang="en-US"/>
              <a:pPr/>
              <a:t>17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E49FFE-EFE9-4BA5-9FDD-9D77F959F624}" type="slidenum">
              <a:rPr lang="en-US"/>
              <a:pPr/>
              <a:t>18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D8BDF-F922-4E85-BA6C-590FEF3B90AE}" type="slidenum">
              <a:rPr lang="en-US"/>
              <a:pPr/>
              <a:t>2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3FD311-CED4-4D5D-9556-5880C8EA03BF}" type="slidenum">
              <a:rPr lang="en-US"/>
              <a:pPr/>
              <a:t>3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F3E31-B0AA-4E5E-8940-4892A8760F70}" type="slidenum">
              <a:rPr lang="en-US"/>
              <a:pPr/>
              <a:t>4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567386-D709-4790-827F-C9DC100248E3}" type="slidenum">
              <a:rPr lang="en-US"/>
              <a:pPr/>
              <a:t>5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567386-D709-4790-827F-C9DC100248E3}" type="slidenum">
              <a:rPr lang="en-US"/>
              <a:pPr/>
              <a:t>6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52365C-C449-4143-8C6F-2B744A243819}" type="slidenum">
              <a:rPr lang="en-US"/>
              <a:pPr/>
              <a:t>7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9AEE0-1717-4FB2-B2DE-0D98EB9A5E87}" type="slidenum">
              <a:rPr lang="en-US"/>
              <a:pPr/>
              <a:t>8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00CD33-7ABC-4516-A73A-C45560C8D7A9}" type="slidenum">
              <a:rPr lang="en-US"/>
              <a:pPr/>
              <a:t>10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61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695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3695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543800" cy="48768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* Click to edit Master text styles</a:t>
            </a:r>
          </a:p>
          <a:p>
            <a:pPr lvl="1"/>
            <a:r>
              <a:rPr lang="en-US" smtClean="0"/>
              <a:t>* Second level</a:t>
            </a:r>
          </a:p>
          <a:p>
            <a:pPr lvl="2"/>
            <a:r>
              <a:rPr lang="en-US" smtClean="0"/>
              <a:t>* Third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13525"/>
            <a:ext cx="510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  <p:pic>
        <p:nvPicPr>
          <p:cNvPr id="1028" name="Picture 7" descr="ISS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838200"/>
            <a:ext cx="6477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419600" y="5334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</a:rPr>
              <a:t>Title Here</a:t>
            </a:r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 flipV="1">
            <a:off x="838200" y="7620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838200" y="762000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5" name="Oval 11"/>
          <p:cNvSpPr>
            <a:spLocks noChangeArrowheads="1"/>
          </p:cNvSpPr>
          <p:nvPr userDrawn="1"/>
        </p:nvSpPr>
        <p:spPr bwMode="auto">
          <a:xfrm>
            <a:off x="1066800" y="228600"/>
            <a:ext cx="7467600" cy="11430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1828800" y="457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13525"/>
            <a:ext cx="510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  <p:pic>
        <p:nvPicPr>
          <p:cNvPr id="2051" name="Picture 3" descr="ISS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838200"/>
            <a:ext cx="6477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Line 4"/>
          <p:cNvSpPr>
            <a:spLocks noChangeShapeType="1"/>
          </p:cNvSpPr>
          <p:nvPr/>
        </p:nvSpPr>
        <p:spPr bwMode="auto">
          <a:xfrm flipV="1">
            <a:off x="881063" y="746125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 flipV="1">
            <a:off x="838200" y="762000"/>
            <a:ext cx="7239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828800" y="457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7047" name="AutoShape 7"/>
          <p:cNvSpPr>
            <a:spLocks noChangeArrowheads="1"/>
          </p:cNvSpPr>
          <p:nvPr/>
        </p:nvSpPr>
        <p:spPr bwMode="auto">
          <a:xfrm>
            <a:off x="1562100" y="158750"/>
            <a:ext cx="6680200" cy="12065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2056" name="Picture 9" descr="ISS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838200"/>
            <a:ext cx="6477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1" name="Line 11"/>
          <p:cNvSpPr>
            <a:spLocks noChangeShapeType="1"/>
          </p:cNvSpPr>
          <p:nvPr userDrawn="1"/>
        </p:nvSpPr>
        <p:spPr bwMode="auto">
          <a:xfrm flipV="1">
            <a:off x="838200" y="7620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7054" name="Text Box 14"/>
          <p:cNvSpPr txBox="1">
            <a:spLocks noChangeArrowheads="1"/>
          </p:cNvSpPr>
          <p:nvPr userDrawn="1"/>
        </p:nvSpPr>
        <p:spPr bwMode="auto">
          <a:xfrm>
            <a:off x="1828800" y="457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752600" y="381000"/>
            <a:ext cx="563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133600" y="4572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981200" y="304800"/>
            <a:ext cx="541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Information System Architectures and Services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/>
              <a:t>Knowledge Management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5438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What policies should we develop for managing the knowledge resources of an organization</a:t>
            </a:r>
            <a:r>
              <a:rPr lang="en-US" dirty="0" smtClean="0"/>
              <a:t>?</a:t>
            </a:r>
          </a:p>
          <a:p>
            <a:pPr>
              <a:buFontTx/>
              <a:buChar char="•"/>
            </a:pPr>
            <a:r>
              <a:rPr lang="en-US" dirty="0" smtClean="0"/>
              <a:t> For instance,</a:t>
            </a:r>
          </a:p>
          <a:p>
            <a:pPr lvl="1">
              <a:buFontTx/>
              <a:buChar char="–"/>
            </a:pPr>
            <a:r>
              <a:rPr lang="en-US" dirty="0" smtClean="0"/>
              <a:t>What books, databases, and periodicals should be available?</a:t>
            </a:r>
          </a:p>
          <a:p>
            <a:pPr>
              <a:buFontTx/>
              <a:buChar char="•"/>
            </a:pPr>
            <a:r>
              <a:rPr lang="en-US" dirty="0" smtClean="0"/>
              <a:t>Use thesauri to organize content.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Electronic Records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848600" cy="4876800"/>
          </a:xfrm>
          <a:ln/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The information is more important than the medium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Records </a:t>
            </a:r>
            <a:r>
              <a:rPr lang="en-US" dirty="0"/>
              <a:t>document transactions.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/>
              <a:t>Birth, marriage death, real estate, etc.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Records management: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/>
              <a:t>Records need to be </a:t>
            </a:r>
            <a:r>
              <a:rPr lang="en-US" dirty="0" smtClean="0"/>
              <a:t>trusted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/>
              <a:t>Not all materials (e.g., emails need to be saved)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 smtClean="0"/>
              <a:t>Some records can be deleted when they have outlived their lifespan.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6019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Business Process </a:t>
            </a:r>
            <a:r>
              <a:rPr lang="en-US" sz="3200" dirty="0" smtClean="0"/>
              <a:t>Design</a:t>
            </a:r>
            <a:endParaRPr lang="en-US" sz="32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152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Usually based on flow through an organization rather than hierarchical control.</a:t>
            </a:r>
          </a:p>
          <a:p>
            <a:pPr>
              <a:buFontTx/>
              <a:buChar char="•"/>
            </a:pPr>
            <a:r>
              <a:rPr lang="en-US"/>
              <a:t>Rather than focus on hierarchical structure, focus on flow across the organization</a:t>
            </a:r>
          </a:p>
          <a:p>
            <a:pPr>
              <a:buFontTx/>
              <a:buChar char="•"/>
            </a:pPr>
            <a:r>
              <a:rPr lang="en-US"/>
              <a:t>Organizations have social constraints</a:t>
            </a:r>
          </a:p>
          <a:p>
            <a:pPr lvl="1">
              <a:buFontTx/>
              <a:buChar char="–"/>
            </a:pPr>
            <a:r>
              <a:rPr lang="en-US"/>
              <a:t>Procedures can’t be over constrained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/>
              <a:t>Information System Specification, </a:t>
            </a:r>
            <a:br>
              <a:rPr lang="en-US" sz="2400"/>
            </a:br>
            <a:r>
              <a:rPr lang="en-US" sz="2400"/>
              <a:t>Development, and Implementation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System </a:t>
            </a:r>
            <a:r>
              <a:rPr lang="en-US" dirty="0" smtClean="0"/>
              <a:t>analysis with UML (week 3)</a:t>
            </a: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Stakeholders?</a:t>
            </a:r>
          </a:p>
          <a:p>
            <a:pPr>
              <a:buFontTx/>
              <a:buChar char="•"/>
            </a:pPr>
            <a:r>
              <a:rPr lang="en-US" dirty="0" smtClean="0"/>
              <a:t>Requirements.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Requirements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152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These are such complex systems that figuring out what is needed is not easy.</a:t>
            </a:r>
          </a:p>
          <a:p>
            <a:pPr lvl="1">
              <a:buFontTx/>
              <a:buChar char="–"/>
            </a:pPr>
            <a:r>
              <a:rPr lang="en-US"/>
              <a:t>Functional requirements</a:t>
            </a:r>
          </a:p>
          <a:p>
            <a:pPr>
              <a:buFontTx/>
              <a:buChar char="•"/>
            </a:pPr>
            <a:r>
              <a:rPr lang="en-US"/>
              <a:t>Requirements Modeling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/>
              <a:t>Agile System Development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152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Can we specify all parameters in requirements</a:t>
            </a:r>
          </a:p>
          <a:p>
            <a:pPr>
              <a:buFontTx/>
              <a:buChar char="•"/>
            </a:pPr>
            <a:r>
              <a:rPr lang="en-US" dirty="0"/>
              <a:t>Lots of testing</a:t>
            </a:r>
          </a:p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System Management </a:t>
            </a:r>
            <a:br>
              <a:rPr lang="en-US" sz="3200"/>
            </a:br>
            <a:r>
              <a:rPr lang="en-US" sz="3200"/>
              <a:t>and Evaluation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4676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What makes an effective information system</a:t>
            </a:r>
            <a:r>
              <a:rPr lang="en-US" dirty="0" smtClean="0"/>
              <a:t>?</a:t>
            </a:r>
          </a:p>
          <a:p>
            <a:pPr>
              <a:buFontTx/>
              <a:buChar char="•"/>
            </a:pPr>
            <a:r>
              <a:rPr lang="en-US" dirty="0" smtClean="0"/>
              <a:t>Metrics</a:t>
            </a:r>
            <a:endParaRPr lang="en-US" dirty="0"/>
          </a:p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/>
              <a:t>Risk Analysis and</a:t>
            </a:r>
            <a:br>
              <a:rPr lang="en-US" sz="3200" dirty="0" smtClean="0"/>
            </a:br>
            <a:r>
              <a:rPr lang="en-US" sz="3200" dirty="0" smtClean="0"/>
              <a:t>Risk </a:t>
            </a:r>
            <a:r>
              <a:rPr lang="en-US" sz="3200" dirty="0"/>
              <a:t>Management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5438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There are many types of risk, how can we understand them and defend against them</a:t>
            </a:r>
            <a:r>
              <a:rPr lang="en-US" dirty="0" smtClean="0"/>
              <a:t>?</a:t>
            </a:r>
          </a:p>
          <a:p>
            <a:pPr>
              <a:buFontTx/>
              <a:buChar char="•"/>
            </a:pPr>
            <a:r>
              <a:rPr lang="en-US" dirty="0" smtClean="0"/>
              <a:t>What’s the chance that records could be lost? Attacked and corrupted?</a:t>
            </a:r>
          </a:p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/>
              <a:t>Security and Encryption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4676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Analyzing risks to </a:t>
            </a:r>
            <a:r>
              <a:rPr lang="en-US" dirty="0" smtClean="0"/>
              <a:t>security</a:t>
            </a:r>
          </a:p>
          <a:p>
            <a:pPr>
              <a:buFontTx/>
              <a:buChar char="•"/>
            </a:pPr>
            <a:r>
              <a:rPr lang="en-US" dirty="0" smtClean="0"/>
              <a:t>Human elements vs technical issues</a:t>
            </a:r>
            <a:r>
              <a:rPr lang="en-US" dirty="0" smtClean="0"/>
              <a:t>.</a:t>
            </a:r>
          </a:p>
          <a:p>
            <a:pPr>
              <a:buFontTx/>
              <a:buChar char="•"/>
            </a:pPr>
            <a:r>
              <a:rPr lang="en-US" dirty="0" smtClean="0"/>
              <a:t>Encryption</a:t>
            </a:r>
          </a:p>
          <a:p>
            <a:pPr lvl="1">
              <a:buFontTx/>
              <a:buChar char="•"/>
            </a:pPr>
            <a:r>
              <a:rPr lang="en-US" dirty="0" smtClean="0"/>
              <a:t>DES – Digital Encryption Standard</a:t>
            </a:r>
          </a:p>
          <a:p>
            <a:pPr lvl="1">
              <a:buFontTx/>
              <a:buChar char="•"/>
            </a:pPr>
            <a:r>
              <a:rPr lang="en-US" dirty="0" smtClean="0"/>
              <a:t>Public Key Encryption</a:t>
            </a:r>
          </a:p>
          <a:p>
            <a:pPr lvl="1">
              <a:buFontTx/>
              <a:buChar char="•"/>
            </a:pPr>
            <a:r>
              <a:rPr lang="en-US" dirty="0" smtClean="0"/>
              <a:t>Key Distribution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Architectures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3914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The architecture is the relationship of the components of the information system.</a:t>
            </a:r>
          </a:p>
          <a:p>
            <a:pPr>
              <a:buFontTx/>
              <a:buChar char="•"/>
            </a:pPr>
            <a:r>
              <a:rPr lang="en-US" dirty="0"/>
              <a:t>One useful framework is the </a:t>
            </a:r>
            <a:r>
              <a:rPr lang="en-US" dirty="0" smtClean="0"/>
              <a:t> </a:t>
            </a:r>
            <a:r>
              <a:rPr lang="en-US" dirty="0" smtClean="0"/>
              <a:t>    	</a:t>
            </a:r>
            <a:r>
              <a:rPr lang="en-US" dirty="0" smtClean="0"/>
              <a:t>Model-View-Controller </a:t>
            </a:r>
            <a:r>
              <a:rPr lang="en-US" dirty="0"/>
              <a:t>(MVC)</a:t>
            </a:r>
          </a:p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Managing Complexity with</a:t>
            </a:r>
            <a:br>
              <a:rPr lang="en-US" sz="3200"/>
            </a:br>
            <a:r>
              <a:rPr lang="en-US" sz="3200"/>
              <a:t>Distributed Systems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8001000" cy="4876800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There’s additional complexity when the components of the information system are distributed across several machines in a network.</a:t>
            </a:r>
          </a:p>
          <a:p>
            <a:pPr>
              <a:buFontTx/>
              <a:buChar char="•"/>
            </a:pPr>
            <a:r>
              <a:rPr lang="en-US"/>
              <a:t>Some approaches  for managing complexity:</a:t>
            </a:r>
          </a:p>
          <a:p>
            <a:pPr lvl="1">
              <a:buFontTx/>
              <a:buChar char="–"/>
            </a:pPr>
            <a:r>
              <a:rPr lang="en-US"/>
              <a:t>Layering</a:t>
            </a:r>
          </a:p>
          <a:p>
            <a:pPr lvl="1">
              <a:buFontTx/>
              <a:buChar char="–"/>
            </a:pPr>
            <a:r>
              <a:rPr lang="en-US"/>
              <a:t>Modularity</a:t>
            </a:r>
          </a:p>
          <a:p>
            <a:pPr lvl="1">
              <a:buFontTx/>
              <a:buChar char="–"/>
            </a:pPr>
            <a:r>
              <a:rPr lang="en-US"/>
              <a:t>Interoperability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60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/>
              <a:t>Service Oriented Architectures (SOA)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8001000" cy="4876800"/>
          </a:xfrm>
          <a:ln/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800"/>
              <a:t>It’s helpful to define complex information systems in terms of the services they provide.  We would like to work with architectures which make it easy to implement services.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/>
              <a:t>This turns out to fit well with systems analysis and object-oriented design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/>
              <a:t>In research environments, this is often implemented with java apache “tomcat” web server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/>
              <a:t>Repositories are content management systems which support services.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/>
              <a:t>Digital Libraries, Enterprise Content Management Systems, and Archives can all use repositories.</a:t>
            </a:r>
          </a:p>
          <a:p>
            <a:pPr lvl="1">
              <a:lnSpc>
                <a:spcPct val="90000"/>
              </a:lnSpc>
              <a:buFontTx/>
              <a:buChar char="–"/>
            </a:pPr>
            <a:endParaRPr lang="en-US" sz="2400"/>
          </a:p>
          <a:p>
            <a:pPr>
              <a:lnSpc>
                <a:spcPct val="90000"/>
              </a:lnSpc>
              <a:buFontTx/>
              <a:buChar char="•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7010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/>
              <a:t>Information Institutions</a:t>
            </a:r>
            <a:endParaRPr lang="en-US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229600" cy="4876800"/>
          </a:xfrm>
          <a:ln/>
        </p:spPr>
        <p:txBody>
          <a:bodyPr/>
          <a:lstStyle/>
          <a:p>
            <a:pPr marL="990600" lvl="1" indent="-533400">
              <a:lnSpc>
                <a:spcPct val="90000"/>
              </a:lnSpc>
            </a:pPr>
            <a:endParaRPr lang="en-US" sz="2400" dirty="0"/>
          </a:p>
          <a:p>
            <a:pPr marL="990600" lvl="1" indent="-5334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Importance of information </a:t>
            </a:r>
            <a:r>
              <a:rPr lang="en-US" sz="2400" dirty="0" smtClean="0"/>
              <a:t>management</a:t>
            </a:r>
            <a:r>
              <a:rPr lang="en-US" sz="2400" dirty="0" smtClean="0"/>
              <a:t> </a:t>
            </a:r>
            <a:r>
              <a:rPr lang="en-US" sz="2400" dirty="0" smtClean="0"/>
              <a:t>in society is shown by the fact that many societal institutions deal with the use of information</a:t>
            </a:r>
          </a:p>
          <a:p>
            <a:pPr marL="1390650" lvl="2" indent="-5334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Memory institutions, Cultural Institutions, Knowledge Institutions</a:t>
            </a:r>
          </a:p>
          <a:p>
            <a:pPr marL="1390650" lvl="2" indent="-5334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Libraries, Archives, Museums, Universities</a:t>
            </a:r>
          </a:p>
          <a:p>
            <a:pPr marL="1390650" lvl="2" indent="-533400">
              <a:lnSpc>
                <a:spcPct val="9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 marL="990600" lvl="1" indent="-5334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Trusted information professionals</a:t>
            </a:r>
          </a:p>
          <a:p>
            <a:pPr marL="1390650" lvl="2" indent="-5334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Librarians, Archivists, Journalists, Notaries</a:t>
            </a:r>
          </a:p>
          <a:p>
            <a:pPr marL="1390650" lvl="2" indent="-5334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To what extent can technology replace trusted humans?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Libraries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524000"/>
            <a:ext cx="7543800" cy="4876800"/>
          </a:xfrm>
          <a:ln/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 dirty="0"/>
              <a:t>A library needs to support collection management and content access. This functions (services) can be summarized with the acronym:</a:t>
            </a:r>
          </a:p>
          <a:p>
            <a:pPr marL="990600" lvl="1" indent="-533400">
              <a:lnSpc>
                <a:spcPct val="90000"/>
              </a:lnSpc>
              <a:buFontTx/>
              <a:buAutoNum type="alphaUcPeriod" startAt="19"/>
            </a:pPr>
            <a:r>
              <a:rPr lang="en-US" sz="2400" dirty="0"/>
              <a:t>Selection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z="2000" dirty="0"/>
              <a:t>		</a:t>
            </a:r>
            <a:r>
              <a:rPr lang="en-US" sz="1800" dirty="0"/>
              <a:t>Deciding what should be included</a:t>
            </a:r>
          </a:p>
          <a:p>
            <a:pPr marL="990600" lvl="1" indent="-533400">
              <a:lnSpc>
                <a:spcPct val="90000"/>
              </a:lnSpc>
              <a:buFontTx/>
              <a:buAutoNum type="alphaUcPeriod" startAt="15"/>
            </a:pPr>
            <a:r>
              <a:rPr lang="en-US" sz="2400" dirty="0"/>
              <a:t>Organization</a:t>
            </a:r>
          </a:p>
          <a:p>
            <a:pPr marL="1752600" lvl="3" indent="-381000">
              <a:lnSpc>
                <a:spcPct val="90000"/>
              </a:lnSpc>
            </a:pPr>
            <a:r>
              <a:rPr lang="en-US" sz="1800" dirty="0"/>
              <a:t>	Metadata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 smtClean="0"/>
              <a:t>A	Access</a:t>
            </a:r>
            <a:endParaRPr lang="en-US" sz="2400" dirty="0"/>
          </a:p>
          <a:p>
            <a:pPr marL="1752600" lvl="3" indent="-381000">
              <a:lnSpc>
                <a:spcPct val="90000"/>
              </a:lnSpc>
            </a:pPr>
            <a:r>
              <a:rPr lang="en-US" sz="1800" dirty="0"/>
              <a:t>	Easy to use. Also support reference and collaboration</a:t>
            </a:r>
          </a:p>
          <a:p>
            <a:pPr marL="990600" lvl="1" indent="-533400">
              <a:lnSpc>
                <a:spcPct val="90000"/>
              </a:lnSpc>
              <a:buFontTx/>
              <a:buAutoNum type="alphaUcPeriod" startAt="16"/>
            </a:pPr>
            <a:r>
              <a:rPr lang="en-US" sz="2400" dirty="0"/>
              <a:t>Persistence</a:t>
            </a:r>
          </a:p>
          <a:p>
            <a:pPr marL="1752600" lvl="3" indent="-381000">
              <a:lnSpc>
                <a:spcPct val="90000"/>
              </a:lnSpc>
            </a:pPr>
            <a:r>
              <a:rPr lang="en-US" sz="1800" dirty="0"/>
              <a:t>	Continuity and Preservation </a:t>
            </a:r>
          </a:p>
          <a:p>
            <a:pPr marL="990600" lvl="1" indent="-533400">
              <a:lnSpc>
                <a:spcPct val="90000"/>
              </a:lnSpc>
              <a:buFontTx/>
              <a:buAutoNum type="alphaUcPeriod" startAt="16"/>
            </a:pPr>
            <a:endParaRPr lang="en-US" sz="2400" dirty="0"/>
          </a:p>
          <a:p>
            <a:pPr marL="990600" lvl="1" indent="-533400">
              <a:lnSpc>
                <a:spcPct val="90000"/>
              </a:lnSpc>
              <a:buFontTx/>
              <a:buAutoNum type="alphaUcPeriod" startAt="19"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Archives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543800" cy="4525963"/>
          </a:xfrm>
          <a:ln/>
        </p:spPr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Archives typically collect material for which there’s only one copy: 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Manuscripts, letters, personal notes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Archives </a:t>
            </a:r>
            <a:r>
              <a:rPr lang="en-US" sz="2800" dirty="0"/>
              <a:t>emphasize persistence of content. 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dirty="0"/>
              <a:t>The repository should be trusted. That is, we should have confidence that the contents of have not been tampered with.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dirty="0"/>
              <a:t>The Open Archival Information Systems (OAIS) Reference Model describes the generic components of an archive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n-US" sz="2800" dirty="0"/>
          </a:p>
          <a:p>
            <a:pPr>
              <a:lnSpc>
                <a:spcPct val="80000"/>
              </a:lnSpc>
              <a:buFontTx/>
              <a:buChar char="•"/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  <a:buFontTx/>
              <a:buChar char="•"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	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/>
              <a:t>Digital Preservation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8001000" cy="4876800"/>
          </a:xfrm>
          <a:ln/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/>
              <a:t>Unlike traditional media, digital media are ephemeral. 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/>
              <a:t>Even if we it saving it is not easy: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/>
              <a:t>The ability to read the message format and character codes may change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/>
              <a:t>It may not be possible to access the storage media hardware.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/>
              <a:t>If the material is interactive, we need to save that interactivity.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/>
              <a:t>The best bet is to use standard formats.</a:t>
            </a:r>
          </a:p>
          <a:p>
            <a:pPr lvl="1">
              <a:lnSpc>
                <a:spcPct val="90000"/>
              </a:lnSpc>
              <a:buFontTx/>
              <a:buChar char="–"/>
            </a:pPr>
            <a:endParaRPr lang="en-US"/>
          </a:p>
          <a:p>
            <a:pPr lvl="1">
              <a:lnSpc>
                <a:spcPct val="90000"/>
              </a:lnSpc>
              <a:buFontTx/>
              <a:buChar char="–"/>
            </a:pPr>
            <a:endParaRPr lang="en-US"/>
          </a:p>
          <a:p>
            <a:pPr lvl="1">
              <a:lnSpc>
                <a:spcPct val="90000"/>
              </a:lnSpc>
              <a:buFontTx/>
              <a:buChar char="–"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/>
              <a:t>LOCKSS:</a:t>
            </a:r>
            <a:br>
              <a:rPr lang="en-US" sz="2800"/>
            </a:br>
            <a:r>
              <a:rPr lang="en-US" sz="2800"/>
              <a:t>Lots of Copies Keeps Stuff Safe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6962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If there aren’t any copies, digital media is gone when it’s deleted</a:t>
            </a:r>
          </a:p>
          <a:p>
            <a:pPr>
              <a:buFontTx/>
              <a:buChar char="•"/>
            </a:pPr>
            <a:r>
              <a:rPr lang="en-US"/>
              <a:t>It’s easy to make copies, but we have to keep track of them.  </a:t>
            </a:r>
          </a:p>
          <a:p>
            <a:pPr>
              <a:buFontTx/>
              <a:buChar char="•"/>
            </a:pPr>
            <a:r>
              <a:rPr lang="en-US"/>
              <a:t>Furthermore, the copies can tell whether somebody has tampered with the original.</a:t>
            </a:r>
          </a:p>
          <a:p>
            <a:pPr>
              <a:buFontTx/>
              <a:buChar char="•"/>
            </a:pPr>
            <a:r>
              <a:rPr lang="en-US"/>
              <a:t>LOCKSS is a framework for ensuring managing this.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E5E5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0F0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D3C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6D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DCB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BD9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SS">
  <a:themeElements>
    <a:clrScheme name="IS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S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3">
        <a:dk1>
          <a:srgbClr val="000000"/>
        </a:dk1>
        <a:lt1>
          <a:srgbClr val="E5E5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0F0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14">
        <a:dk1>
          <a:srgbClr val="000000"/>
        </a:dk1>
        <a:lt1>
          <a:srgbClr val="FFD3C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6D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15">
        <a:dk1>
          <a:srgbClr val="000000"/>
        </a:dk1>
        <a:lt1>
          <a:srgbClr val="FFDCB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BD9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834</Words>
  <Application>Microsoft Office PowerPoint</Application>
  <PresentationFormat>On-screen Show (4:3)</PresentationFormat>
  <Paragraphs>135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ISS</vt:lpstr>
      <vt:lpstr>Slide 1</vt:lpstr>
      <vt:lpstr>Architectures</vt:lpstr>
      <vt:lpstr>Managing Complexity with Distributed Systems</vt:lpstr>
      <vt:lpstr>Service Oriented Architectures (SOA)</vt:lpstr>
      <vt:lpstr>Information Institutions</vt:lpstr>
      <vt:lpstr>Libraries</vt:lpstr>
      <vt:lpstr>Archives</vt:lpstr>
      <vt:lpstr>Digital Preservation</vt:lpstr>
      <vt:lpstr>LOCKSS: Lots of Copies Keeps Stuff Safe</vt:lpstr>
      <vt:lpstr>Knowledge Management</vt:lpstr>
      <vt:lpstr>Electronic Records</vt:lpstr>
      <vt:lpstr>Business Process Design</vt:lpstr>
      <vt:lpstr>Information System Specification,  Development, and Implementation</vt:lpstr>
      <vt:lpstr>Requirements</vt:lpstr>
      <vt:lpstr>Agile System Development</vt:lpstr>
      <vt:lpstr>System Management  and Evaluation</vt:lpstr>
      <vt:lpstr>Risk Analysis and Risk Management</vt:lpstr>
      <vt:lpstr>Security and Encryption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rba</cp:lastModifiedBy>
  <cp:revision>39</cp:revision>
  <cp:lastPrinted>1601-01-01T00:00:00Z</cp:lastPrinted>
  <dcterms:created xsi:type="dcterms:W3CDTF">1601-01-01T00:00:00Z</dcterms:created>
  <dcterms:modified xsi:type="dcterms:W3CDTF">2013-01-28T16:17:22Z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