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9"/>
  </p:notesMasterIdLst>
  <p:sldIdLst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21" r:id="rId19"/>
    <p:sldId id="314" r:id="rId20"/>
    <p:sldId id="315" r:id="rId21"/>
    <p:sldId id="316" r:id="rId22"/>
    <p:sldId id="317" r:id="rId23"/>
    <p:sldId id="318" r:id="rId24"/>
    <p:sldId id="319" r:id="rId25"/>
    <p:sldId id="322" r:id="rId26"/>
    <p:sldId id="323" r:id="rId27"/>
    <p:sldId id="320" r:id="rId2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1" autoAdjust="0"/>
    <p:restoredTop sz="94602" autoAdjust="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4"/>
    </p:cViewPr>
  </p:sorterViewPr>
  <p:notesViewPr>
    <p:cSldViewPr>
      <p:cViewPr varScale="1">
        <p:scale>
          <a:sx n="58" d="100"/>
          <a:sy n="58" d="100"/>
        </p:scale>
        <p:origin x="-1368" y="-8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F30A941-E256-454B-B0EB-D333236A7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6BB39D-85AE-4EB6-BFB2-CD98466CDC69}" type="slidenum">
              <a:rPr lang="en-US"/>
              <a:pPr/>
              <a:t>1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9F60B-4992-4D2C-B9B2-96129EA9F434}" type="slidenum">
              <a:rPr lang="en-US"/>
              <a:pPr/>
              <a:t>11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582611-73C2-4C81-B241-D1139FF18CC8}" type="slidenum">
              <a:rPr lang="en-US"/>
              <a:pPr/>
              <a:t>12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E45554-51AA-4A84-BE56-CC53122127A5}" type="slidenum">
              <a:rPr lang="en-US"/>
              <a:pPr/>
              <a:t>13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018E30-2F51-4144-BE3B-ABD71DBA7A1B}" type="slidenum">
              <a:rPr lang="en-US"/>
              <a:pPr/>
              <a:t>14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979A88-9605-4417-8863-6A5B237C8EE7}" type="slidenum">
              <a:rPr lang="en-US"/>
              <a:pPr/>
              <a:t>15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73AD11-F2ED-41C2-8E2F-99A899AD1E2D}" type="slidenum">
              <a:rPr lang="en-US"/>
              <a:pPr/>
              <a:t>16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DBFDE-095C-4111-8F77-B4E4B65317EB}" type="slidenum">
              <a:rPr lang="en-US"/>
              <a:pPr/>
              <a:t>19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8FD33D-0ACB-4736-B3B8-1E7E88AD3A83}" type="slidenum">
              <a:rPr lang="en-US"/>
              <a:pPr/>
              <a:t>20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72CF2-16E7-4023-8428-F7B09A088F36}" type="slidenum">
              <a:rPr lang="en-US"/>
              <a:pPr/>
              <a:t>21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276506-3E6F-47ED-B897-66D29921F2CD}" type="slidenum">
              <a:rPr lang="en-US"/>
              <a:pPr/>
              <a:t>22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D88D5-C3AF-4238-8077-B57F5357FCCE}" type="slidenum">
              <a:rPr lang="en-US"/>
              <a:pPr/>
              <a:t>2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604D1-9A6C-4DE8-9B8E-E69A5EDEAE32}" type="slidenum">
              <a:rPr lang="en-US"/>
              <a:pPr/>
              <a:t>23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604D1-9A6C-4DE8-9B8E-E69A5EDEAE32}" type="slidenum">
              <a:rPr lang="en-US"/>
              <a:pPr/>
              <a:t>24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604D1-9A6C-4DE8-9B8E-E69A5EDEAE32}" type="slidenum">
              <a:rPr lang="en-US"/>
              <a:pPr/>
              <a:t>25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9D055-38B1-49D7-8E1D-D3983F3DF18F}" type="slidenum">
              <a:rPr lang="en-US"/>
              <a:pPr/>
              <a:t>26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1A3D85-7661-40FC-B275-8EE51EF2E68E}" type="slidenum">
              <a:rPr lang="en-US"/>
              <a:pPr/>
              <a:t>4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F43D0-F6E3-47C1-8B36-D5AA5ED608E9}" type="slidenum">
              <a:rPr lang="en-US"/>
              <a:pPr/>
              <a:t>5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361B6-622B-4344-9B02-310A53BB859A}" type="slidenum">
              <a:rPr lang="en-US"/>
              <a:pPr/>
              <a:t>6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3FA1CC-E13E-4A04-988D-0131102BDC06}" type="slidenum">
              <a:rPr lang="en-US"/>
              <a:pPr/>
              <a:t>7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4FCCC-48F6-417E-A96B-9D73F3288742}" type="slidenum">
              <a:rPr lang="en-US"/>
              <a:pPr/>
              <a:t>8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14B1B4-529D-44D0-B4C1-E1E63122C438}" type="slidenum">
              <a:rPr lang="en-US"/>
              <a:pPr/>
              <a:t>9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BA97EA-3E59-449D-9D0F-C7A73E03699A}" type="slidenum">
              <a:rPr lang="en-US"/>
              <a:pPr/>
              <a:t>10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61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6957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524000"/>
            <a:ext cx="36957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543800" cy="48768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* Click to edit Master text styles</a:t>
            </a:r>
          </a:p>
          <a:p>
            <a:pPr lvl="1"/>
            <a:r>
              <a:rPr lang="en-US" smtClean="0"/>
              <a:t>* Second level</a:t>
            </a:r>
          </a:p>
          <a:p>
            <a:pPr lvl="2"/>
            <a:r>
              <a:rPr lang="en-US" smtClean="0"/>
              <a:t>* Third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13525"/>
            <a:ext cx="510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  <p:pic>
        <p:nvPicPr>
          <p:cNvPr id="1028" name="Picture 7" descr="ISSban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838200"/>
            <a:ext cx="6477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419600" y="5334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</a:rPr>
              <a:t>Title Here</a:t>
            </a:r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 flipV="1">
            <a:off x="838200" y="7620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838200" y="762000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5" name="Oval 11"/>
          <p:cNvSpPr>
            <a:spLocks noChangeArrowheads="1"/>
          </p:cNvSpPr>
          <p:nvPr userDrawn="1"/>
        </p:nvSpPr>
        <p:spPr bwMode="auto">
          <a:xfrm>
            <a:off x="1066800" y="228600"/>
            <a:ext cx="7467600" cy="11430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1828800" y="457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13525"/>
            <a:ext cx="510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  <p:pic>
        <p:nvPicPr>
          <p:cNvPr id="2051" name="Picture 3" descr="ISS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838200"/>
            <a:ext cx="6477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4" name="Line 4"/>
          <p:cNvSpPr>
            <a:spLocks noChangeShapeType="1"/>
          </p:cNvSpPr>
          <p:nvPr/>
        </p:nvSpPr>
        <p:spPr bwMode="auto">
          <a:xfrm flipV="1">
            <a:off x="881063" y="746125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 flipV="1">
            <a:off x="838200" y="762000"/>
            <a:ext cx="7239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1828800" y="457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7047" name="AutoShape 7"/>
          <p:cNvSpPr>
            <a:spLocks noChangeArrowheads="1"/>
          </p:cNvSpPr>
          <p:nvPr/>
        </p:nvSpPr>
        <p:spPr bwMode="auto">
          <a:xfrm>
            <a:off x="1562100" y="158750"/>
            <a:ext cx="6680200" cy="12065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2056" name="Picture 9" descr="ISSban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838200"/>
            <a:ext cx="6477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1" name="Line 11"/>
          <p:cNvSpPr>
            <a:spLocks noChangeShapeType="1"/>
          </p:cNvSpPr>
          <p:nvPr userDrawn="1"/>
        </p:nvSpPr>
        <p:spPr bwMode="auto">
          <a:xfrm flipV="1">
            <a:off x="838200" y="7620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7054" name="Text Box 14"/>
          <p:cNvSpPr txBox="1">
            <a:spLocks noChangeArrowheads="1"/>
          </p:cNvSpPr>
          <p:nvPr userDrawn="1"/>
        </p:nvSpPr>
        <p:spPr bwMode="auto">
          <a:xfrm>
            <a:off x="1828800" y="457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752600" y="381000"/>
            <a:ext cx="563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133600" y="4572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828800" y="304800"/>
            <a:ext cx="5715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Social Informatics, Economics </a:t>
            </a:r>
            <a:r>
              <a:rPr lang="en-US" sz="2800" dirty="0" smtClean="0"/>
              <a:t> and </a:t>
            </a:r>
            <a:r>
              <a:rPr lang="en-US" sz="2800" dirty="0"/>
              <a:t>Business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772400" cy="1143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Patents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772400" cy="4495800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sz="2800" dirty="0"/>
              <a:t>A patent protects a “non-obvious” novel technology.</a:t>
            </a:r>
          </a:p>
          <a:p>
            <a:pPr lvl="1">
              <a:buFontTx/>
              <a:buChar char="–"/>
            </a:pPr>
            <a:r>
              <a:rPr lang="en-US" sz="2400" dirty="0"/>
              <a:t>Increasingly, patents are allowed for processes</a:t>
            </a:r>
          </a:p>
          <a:p>
            <a:pPr>
              <a:buFontTx/>
              <a:buChar char="•"/>
            </a:pPr>
            <a:r>
              <a:rPr lang="en-US" sz="2800" dirty="0" smtClean="0"/>
              <a:t>US Patent </a:t>
            </a:r>
            <a:r>
              <a:rPr lang="en-US" sz="2800" dirty="0"/>
              <a:t>term is 17 years after that anyone is allowed to use the process. </a:t>
            </a:r>
            <a:r>
              <a:rPr lang="en-US" sz="2800" dirty="0" smtClean="0"/>
              <a:t> But for 17 years, the patent holder has a monopoly.</a:t>
            </a:r>
            <a:endParaRPr lang="en-US" sz="2800" dirty="0"/>
          </a:p>
          <a:p>
            <a:pPr>
              <a:buFontTx/>
              <a:buChar char="•"/>
            </a:pPr>
            <a:r>
              <a:rPr lang="en-US" sz="2800" dirty="0" smtClean="0"/>
              <a:t>US Patents </a:t>
            </a:r>
            <a:r>
              <a:rPr lang="en-US" sz="2800" dirty="0"/>
              <a:t>are registered with the PTO (Patent and Trademark Office) and they are made public (published) when </a:t>
            </a:r>
            <a:r>
              <a:rPr lang="en-US" sz="2800" dirty="0" err="1" smtClean="0"/>
              <a:t>awarde</a:t>
            </a:r>
            <a:endParaRPr lang="en-US" sz="2800" dirty="0"/>
          </a:p>
          <a:p>
            <a:pPr>
              <a:buFontTx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Trade Marks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467600" cy="4419600"/>
          </a:xfrm>
          <a:ln/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/>
              <a:t>A Trade Mark uniquely identifies a company or product.  It can be a logo, a name, a phrase, or even a musical </a:t>
            </a:r>
            <a:r>
              <a:rPr lang="en-US" sz="2800" dirty="0" smtClean="0"/>
              <a:t>jingle.</a:t>
            </a:r>
            <a:endParaRPr lang="en-US" sz="2800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/>
              <a:t>Two companies in different businesses can have the same name so long as a customer is not likely to be confused.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 smtClean="0"/>
              <a:t>US Trade </a:t>
            </a:r>
            <a:r>
              <a:rPr lang="en-US" sz="2800" dirty="0"/>
              <a:t>Marks can be registered with the PTO but they don’t have to be.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772400" cy="914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Copyright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467600" cy="5029200"/>
          </a:xfrm>
          <a:ln/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Copyright </a:t>
            </a:r>
            <a:r>
              <a:rPr lang="en-US" sz="2400" dirty="0"/>
              <a:t>protects the expression of ideas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000" dirty="0"/>
              <a:t>The idea/feeling of being in love cannot be copyrighted but a love poem can be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000" dirty="0" smtClean="0">
                <a:latin typeface="Lucida Grande"/>
              </a:rPr>
              <a:t>“To </a:t>
            </a:r>
            <a:r>
              <a:rPr lang="en-US" sz="2000" dirty="0">
                <a:latin typeface="Lucida Grande"/>
              </a:rPr>
              <a:t>promote the progress of science and useful arts, by securing for limited times to authors and inventors the exclusive right to their respective writings and </a:t>
            </a:r>
            <a:r>
              <a:rPr lang="en-US" sz="2000" dirty="0" smtClean="0">
                <a:latin typeface="Lucida Grande"/>
              </a:rPr>
              <a:t>discoveries” </a:t>
            </a:r>
            <a:endParaRPr lang="en-US" sz="2000" dirty="0">
              <a:latin typeface="Lucida Grande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 dirty="0"/>
              <a:t>Copyright grants: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Right to copy,  to distribute, to make derivative works, to perform, to display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000" dirty="0"/>
              <a:t>US Copyright is now granted for creator-life + 75 years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000" dirty="0"/>
              <a:t>All works are now automatically copyrighted upon being made public (they become “public domain”)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000" dirty="0"/>
              <a:t>“Piracy” is copyright infringement for commercial gain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457200"/>
            <a:ext cx="7772400" cy="8382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/>
              <a:t>Fair Use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924800" cy="49530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Fair use: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Allows the use of parts of a copyrighted work based on: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Purpose: 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It’s generally easier to allow use of material for education, parody, or satire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Amount: 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How much are you taking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Nature: 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Facts (e.g., news) can’t be copyrighted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Effect on value: 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Are you copying the only good song on a record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81000"/>
            <a:ext cx="7772400" cy="1143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Copyright &amp; IP  Debates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8077200" cy="4343400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sz="2800"/>
              <a:t>Should databases be able to be copyrighted?</a:t>
            </a:r>
          </a:p>
          <a:p>
            <a:pPr lvl="1"/>
            <a:r>
              <a:rPr lang="en-US" sz="2400"/>
              <a:t>	Can the phone company copyright the White Pages</a:t>
            </a:r>
          </a:p>
          <a:p>
            <a:pPr lvl="1"/>
            <a:r>
              <a:rPr lang="en-US" sz="2400"/>
              <a:t>	Should there be some other protection for the work in compiling a database</a:t>
            </a:r>
          </a:p>
          <a:p>
            <a:pPr>
              <a:buFontTx/>
              <a:buChar char="•"/>
            </a:pPr>
            <a:r>
              <a:rPr lang="en-US" sz="2800"/>
              <a:t>How long should the term of copyright be?</a:t>
            </a:r>
          </a:p>
          <a:p>
            <a:pPr>
              <a:buFontTx/>
              <a:buChar char="•"/>
            </a:pPr>
            <a:r>
              <a:rPr lang="en-US" sz="2800"/>
              <a:t>DMCA – Digital Millennium Copyright Act</a:t>
            </a:r>
          </a:p>
          <a:p>
            <a:pPr lvl="1"/>
            <a:r>
              <a:rPr lang="en-US" sz="2400"/>
              <a:t>Lengthened term of copyright retroactively</a:t>
            </a:r>
          </a:p>
          <a:p>
            <a:pPr lvl="1"/>
            <a:r>
              <a:rPr lang="en-US" sz="2400"/>
              <a:t>Made it a crime to reverse-engineer systems designed to protect copyright</a:t>
            </a:r>
          </a:p>
          <a:p>
            <a:pPr lvl="1"/>
            <a:endParaRPr lang="en-US" sz="2400"/>
          </a:p>
          <a:p>
            <a:endParaRPr lang="en-US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772400" cy="4648200"/>
          </a:xfrm>
          <a:ln/>
        </p:spPr>
        <p:txBody>
          <a:bodyPr/>
          <a:lstStyle/>
          <a:p>
            <a:r>
              <a:rPr lang="en-US" sz="2000"/>
              <a:t>www.creativecommons.org</a:t>
            </a:r>
          </a:p>
          <a:p>
            <a:r>
              <a:rPr lang="en-US" sz="2000"/>
              <a:t>Allows authors to claim protection for some rights under copyright but to release other rights. Allows these types of claims:</a:t>
            </a:r>
          </a:p>
          <a:p>
            <a:pPr lvl="1"/>
            <a:r>
              <a:rPr lang="en-US" sz="2000"/>
              <a:t>Attribution</a:t>
            </a:r>
          </a:p>
          <a:p>
            <a:pPr lvl="2"/>
            <a:r>
              <a:rPr lang="en-US" sz="2000"/>
              <a:t>Give credit to the author</a:t>
            </a:r>
          </a:p>
          <a:p>
            <a:pPr lvl="1"/>
            <a:r>
              <a:rPr lang="en-US" sz="2000"/>
              <a:t>Non-commercial use</a:t>
            </a:r>
          </a:p>
          <a:p>
            <a:pPr lvl="2"/>
            <a:r>
              <a:rPr lang="en-US" sz="2000"/>
              <a:t>Can be used for non-commercial purposes</a:t>
            </a:r>
          </a:p>
          <a:p>
            <a:pPr lvl="1"/>
            <a:r>
              <a:rPr lang="en-US" sz="2000"/>
              <a:t>No Derivatives</a:t>
            </a:r>
          </a:p>
          <a:p>
            <a:pPr lvl="2"/>
            <a:r>
              <a:rPr lang="en-US" sz="2000"/>
              <a:t>Cannot be incorporated into other works</a:t>
            </a:r>
          </a:p>
          <a:p>
            <a:pPr lvl="1"/>
            <a:r>
              <a:rPr lang="en-US" sz="2000"/>
              <a:t>Share alike</a:t>
            </a:r>
          </a:p>
          <a:p>
            <a:pPr lvl="2"/>
            <a:r>
              <a:rPr lang="en-US" sz="2000"/>
              <a:t>Can be distributed but only with original license</a:t>
            </a:r>
          </a:p>
          <a:p>
            <a:r>
              <a:rPr lang="en-US" sz="2000"/>
              <a:t>Follows the tradition of Open Source Software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Creative Commons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Government and Law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5438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Laws and rule-following</a:t>
            </a:r>
          </a:p>
          <a:p>
            <a:pPr>
              <a:buFontTx/>
              <a:buChar char="•"/>
            </a:pPr>
            <a:r>
              <a:rPr lang="en-US"/>
              <a:t>What makes a good law?</a:t>
            </a:r>
          </a:p>
          <a:p>
            <a:pPr>
              <a:buFontTx/>
              <a:buChar char="•"/>
            </a:pPr>
            <a:r>
              <a:rPr lang="en-US"/>
              <a:t>Regulation versus law.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Voting and Elections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/>
              <a:t>Privacy, Obscurity,</a:t>
            </a:r>
            <a:br>
              <a:rPr lang="en-US" sz="3200"/>
            </a:br>
            <a:r>
              <a:rPr lang="en-US" sz="3200"/>
              <a:t> and Surveillance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8001000" cy="4876800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Surveillance</a:t>
            </a:r>
          </a:p>
          <a:p>
            <a:pPr lvl="1">
              <a:buFontTx/>
              <a:buChar char="–"/>
            </a:pPr>
            <a:r>
              <a:rPr lang="en-US"/>
              <a:t>Observing, often for security purposes.</a:t>
            </a:r>
          </a:p>
          <a:p>
            <a:pPr>
              <a:buFontTx/>
              <a:buChar char="•"/>
            </a:pPr>
            <a:r>
              <a:rPr lang="en-US"/>
              <a:t>Obscurity</a:t>
            </a:r>
          </a:p>
          <a:p>
            <a:pPr lvl="1">
              <a:buFontTx/>
              <a:buChar char="–"/>
            </a:pPr>
            <a:r>
              <a:rPr lang="en-US"/>
              <a:t>Lost in the crowd, but no attempt is made to conceal personal information</a:t>
            </a:r>
          </a:p>
          <a:p>
            <a:pPr>
              <a:buFontTx/>
              <a:buChar char="•"/>
            </a:pPr>
            <a:r>
              <a:rPr lang="en-US"/>
              <a:t>Privacy</a:t>
            </a:r>
          </a:p>
          <a:p>
            <a:pPr lvl="1">
              <a:buFontTx/>
              <a:buChar char="–"/>
            </a:pPr>
            <a:r>
              <a:rPr lang="en-US"/>
              <a:t>Personal information is kept confidential</a:t>
            </a:r>
          </a:p>
          <a:p>
            <a:pPr lvl="1">
              <a:buFontTx/>
              <a:buChar char="–"/>
            </a:pPr>
            <a:r>
              <a:rPr lang="en-US"/>
              <a:t>Should there be a “right to privacy”?</a:t>
            </a:r>
          </a:p>
          <a:p>
            <a:pPr lvl="1">
              <a:buFontTx/>
              <a:buChar char="–"/>
            </a:pPr>
            <a:r>
              <a:rPr lang="en-US"/>
              <a:t>Is it true that “Privacy is dead?”</a:t>
            </a:r>
          </a:p>
          <a:p>
            <a:pPr lvl="1">
              <a:buFontTx/>
              <a:buChar char="–"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810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Project Management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848600" cy="4876800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 Many businesses have become project-focused.  Teams are assembled to support an immediate need and the workers may move to new projects when the first one is finished.</a:t>
            </a:r>
          </a:p>
          <a:p>
            <a:pPr>
              <a:buFontTx/>
              <a:buChar char="•"/>
            </a:pPr>
            <a:r>
              <a:rPr lang="en-US"/>
              <a:t>Information systems support this with scheduling, project control,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/>
              <a:t>Freedom of Information-</a:t>
            </a:r>
            <a:br>
              <a:rPr lang="en-US" sz="3200"/>
            </a:br>
            <a:r>
              <a:rPr lang="en-US" sz="3200"/>
              <a:t>Democracy-Markets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467600" cy="4525963"/>
          </a:xfrm>
          <a:ln/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 smtClean="0"/>
              <a:t>Accurate information allows people to make better decisions – whether political or economic.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 smtClean="0"/>
              <a:t>Freedom of information, democracy, and market-based economics are all inter-dependent.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/>
              <a:t>Factory Scheduling and </a:t>
            </a:r>
            <a:br>
              <a:rPr lang="en-US" sz="3200" dirty="0" smtClean="0"/>
            </a:br>
            <a:r>
              <a:rPr lang="en-US" sz="3200" dirty="0" smtClean="0"/>
              <a:t>Supply </a:t>
            </a:r>
            <a:r>
              <a:rPr lang="en-US" sz="3200" dirty="0"/>
              <a:t>Chain Management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848600" cy="4876800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Ideally just-in-time delivery while minimizing inventory</a:t>
            </a:r>
          </a:p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Productivity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8001000" cy="4876800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It’s generally good to increase productivity – if we can finish tasks in half the time, we can get much more done</a:t>
            </a:r>
          </a:p>
          <a:p>
            <a:pPr>
              <a:buFontTx/>
              <a:buChar char="•"/>
            </a:pPr>
            <a:r>
              <a:rPr lang="en-US"/>
              <a:t>Information systems seem to workers more productive.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/>
              <a:t>Virtual Organizations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3914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Theory of the firm</a:t>
            </a:r>
          </a:p>
          <a:p>
            <a:pPr>
              <a:buFontTx/>
              <a:buChar char="•"/>
            </a:pPr>
            <a:r>
              <a:rPr lang="en-US" dirty="0"/>
              <a:t>Core competencies</a:t>
            </a:r>
          </a:p>
          <a:p>
            <a:pPr>
              <a:buFontTx/>
              <a:buChar char="•"/>
            </a:pPr>
            <a:r>
              <a:rPr lang="en-US" dirty="0"/>
              <a:t>Outsourcing</a:t>
            </a:r>
          </a:p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Information Goods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3152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The changing music </a:t>
            </a:r>
            <a:r>
              <a:rPr lang="en-US" dirty="0" smtClean="0"/>
              <a:t>industry</a:t>
            </a:r>
          </a:p>
          <a:p>
            <a:pPr>
              <a:buFontTx/>
              <a:buChar char="•"/>
            </a:pPr>
            <a:r>
              <a:rPr lang="en-US" dirty="0" smtClean="0"/>
              <a:t>Pharmaceuticals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315200" cy="4525963"/>
          </a:xfrm>
          <a:ln/>
        </p:spPr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Semantic Publishing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3152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T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381000"/>
            <a:ext cx="5715000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Knowledge Economy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4676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/>
              <a:t>Issues with patents, copyright</a:t>
            </a:r>
          </a:p>
          <a:p>
            <a:pPr lvl="1">
              <a:buFontTx/>
              <a:buChar char="•"/>
            </a:pPr>
            <a:r>
              <a:rPr lang="en-US" dirty="0" smtClean="0"/>
              <a:t>Mozart</a:t>
            </a:r>
          </a:p>
          <a:p>
            <a:pPr lvl="1">
              <a:buFontTx/>
              <a:buChar char="•"/>
            </a:pPr>
            <a:r>
              <a:rPr lang="en-US" dirty="0" smtClean="0"/>
              <a:t>Patent trolls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81000"/>
            <a:ext cx="7391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First </a:t>
            </a:r>
            <a:r>
              <a:rPr lang="en-US" sz="2400" dirty="0" smtClean="0"/>
              <a:t>Amendment of the US Constitution</a:t>
            </a:r>
            <a:endParaRPr lang="en-US" sz="2400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543800" cy="4525963"/>
          </a:xfrm>
          <a:ln/>
        </p:spPr>
        <p:txBody>
          <a:bodyPr/>
          <a:lstStyle/>
          <a:p>
            <a:r>
              <a:rPr lang="en-US" sz="1800" dirty="0" smtClean="0"/>
              <a:t>Congress shall make no law respecting an establishment of religion, or prohibiting the free exercise thereof; or abridging the freedom of speech, or of the press; or the right of the people peaceably to assemble, and to petition the Government for a redress of grievances.</a:t>
            </a:r>
          </a:p>
          <a:p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Can you yell “fire” in a crowded place and cause a panic?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Can you libel a person?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457200"/>
            <a:ext cx="6172200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Markets and Auctions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001000" cy="4876800"/>
          </a:xfrm>
          <a:ln/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 smtClean="0"/>
              <a:t>Markets </a:t>
            </a:r>
            <a:r>
              <a:rPr lang="en-US" sz="2800" dirty="0"/>
              <a:t>bring buyers and sellers together for exchanging and selling goods. Efficient markets minimize the transaction costs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/>
              <a:t>Auctions are a way of setting a price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/>
              <a:t> Cry-out auctions versus silent auctions versus sealed bid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/>
              <a:t>Reverse auctions 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dirty="0" smtClean="0"/>
              <a:t>seller </a:t>
            </a:r>
            <a:r>
              <a:rPr lang="en-US" dirty="0"/>
              <a:t>starts high and lowers the price until it is </a:t>
            </a:r>
            <a:r>
              <a:rPr lang="en-US" dirty="0" smtClean="0"/>
              <a:t>accepted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381000"/>
            <a:ext cx="4114800" cy="868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The Long Tail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391400" cy="4525963"/>
          </a:xfrm>
          <a:ln/>
        </p:spPr>
        <p:txBody>
          <a:bodyPr/>
          <a:lstStyle/>
          <a:p>
            <a:pPr marL="609600" indent="-609600">
              <a:buFontTx/>
              <a:buChar char="•"/>
            </a:pPr>
            <a:r>
              <a:rPr lang="en-US" sz="2800" dirty="0"/>
              <a:t>Traditional (bricks and mortar) bookstores could keep only a thousand books in inventory. Of course, they will try to keep best sellers.</a:t>
            </a:r>
          </a:p>
          <a:p>
            <a:pPr marL="609600" indent="-609600">
              <a:buFontTx/>
              <a:buChar char="•"/>
            </a:pPr>
            <a:r>
              <a:rPr lang="en-US" sz="2800" dirty="0"/>
              <a:t>A Web book retailer keeps almost all books ever published. Although the demand for any one of those books is low, the fact that they are all available to a very large number of buyers means that many sales will be made.</a:t>
            </a:r>
          </a:p>
          <a:p>
            <a:pPr marL="609600" indent="-609600"/>
            <a:endParaRPr lang="en-US" sz="2800" dirty="0"/>
          </a:p>
        </p:txBody>
      </p:sp>
      <p:pic>
        <p:nvPicPr>
          <p:cNvPr id="5" name="Picture 4" descr="220px-Long_tail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5633951"/>
            <a:ext cx="2362200" cy="122404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/>
              <a:t>Microeconomics:</a:t>
            </a:r>
            <a:br>
              <a:rPr lang="en-US" sz="3600"/>
            </a:br>
            <a:r>
              <a:rPr lang="en-US" sz="3600"/>
              <a:t>Rationality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848600" cy="4525963"/>
          </a:xfrm>
          <a:ln/>
        </p:spPr>
        <p:txBody>
          <a:bodyPr/>
          <a:lstStyle/>
          <a:p>
            <a:r>
              <a:rPr lang="en-US" sz="2800" dirty="0" smtClean="0"/>
              <a:t>Microeconomics deals with the choices people make.</a:t>
            </a:r>
          </a:p>
          <a:p>
            <a:r>
              <a:rPr lang="en-US" sz="2800" dirty="0" smtClean="0"/>
              <a:t>Rationality in economics means that a person will behave most of the time in their self interest.</a:t>
            </a:r>
          </a:p>
          <a:p>
            <a:r>
              <a:rPr lang="en-US" sz="2800" dirty="0" smtClean="0"/>
              <a:t>It is often taken as an assumption rather than an empirical observation. </a:t>
            </a:r>
          </a:p>
          <a:p>
            <a:r>
              <a:rPr lang="en-US" sz="2800" dirty="0" smtClean="0"/>
              <a:t>However, it often (but not always) is the case:</a:t>
            </a:r>
          </a:p>
          <a:p>
            <a:r>
              <a:rPr lang="en-US" sz="2800" dirty="0" smtClean="0"/>
              <a:t>	People generally do minimize effort.</a:t>
            </a:r>
          </a:p>
          <a:p>
            <a:r>
              <a:rPr lang="en-US" sz="2800" dirty="0" smtClean="0"/>
              <a:t>	People  generally look for the best deal.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457200"/>
            <a:ext cx="5486400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Parallel Economies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543800" cy="45259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Traditionally, the monetary system is managed by the government but increasingly we have:</a:t>
            </a:r>
          </a:p>
          <a:p>
            <a:pPr lvl="1">
              <a:buFontTx/>
              <a:buChar char="•"/>
            </a:pPr>
            <a:r>
              <a:rPr lang="en-US" dirty="0" smtClean="0"/>
              <a:t>Frequent </a:t>
            </a:r>
            <a:r>
              <a:rPr lang="en-US" dirty="0"/>
              <a:t>flyer miles</a:t>
            </a:r>
          </a:p>
          <a:p>
            <a:pPr lvl="1">
              <a:buFontTx/>
              <a:buChar char="•"/>
            </a:pPr>
            <a:r>
              <a:rPr lang="en-US" dirty="0"/>
              <a:t>Attention </a:t>
            </a:r>
            <a:r>
              <a:rPr lang="en-US" dirty="0" smtClean="0"/>
              <a:t>economies</a:t>
            </a:r>
          </a:p>
          <a:p>
            <a:pPr lvl="1">
              <a:buFontTx/>
              <a:buChar char="•"/>
            </a:pPr>
            <a:r>
              <a:rPr lang="en-US" dirty="0" smtClean="0"/>
              <a:t>Virtual economies.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0"/>
            <a:ext cx="5867400" cy="15240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/>
              <a:t>Ownership </a:t>
            </a:r>
            <a:r>
              <a:rPr lang="en-US" sz="2800" dirty="0"/>
              <a:t>of </a:t>
            </a:r>
            <a:r>
              <a:rPr lang="en-US" sz="2800" dirty="0" smtClean="0"/>
              <a:t>             Concepts/Ideas/Words/Processes</a:t>
            </a:r>
            <a:endParaRPr lang="en-US" sz="28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8001000" cy="4114800"/>
          </a:xfrm>
          <a:noFill/>
          <a:ln>
            <a:noFill/>
          </a:ln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We allow ownership </a:t>
            </a:r>
            <a:r>
              <a:rPr lang="en-US" dirty="0" smtClean="0"/>
              <a:t>of: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Things (books, chairs, food)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Land and buildings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Intellectual Property allows </a:t>
            </a:r>
            <a:r>
              <a:rPr lang="en-US" dirty="0"/>
              <a:t>ownership </a:t>
            </a:r>
            <a:r>
              <a:rPr lang="en-US" dirty="0" smtClean="0"/>
              <a:t>of: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Concepts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Ideas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Expression of ideas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Processes </a:t>
            </a:r>
            <a:endParaRPr lang="en-US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Intellectual property can be so valuable that the system is often gamed.</a:t>
            </a:r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CC 2007, 2011 attibution - R.B. Allen</a:t>
            </a:r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8600"/>
            <a:ext cx="6705600" cy="1143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/>
              <a:t>Legal Protection </a:t>
            </a:r>
            <a:br>
              <a:rPr lang="en-US" sz="2800"/>
            </a:br>
            <a:r>
              <a:rPr lang="en-US" sz="2800"/>
              <a:t>for Intellectual Property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001000" cy="5029200"/>
          </a:xfrm>
          <a:ln/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/>
              <a:t>Federal Protection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400" dirty="0"/>
              <a:t>Patents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2000" dirty="0"/>
              <a:t>Reduced to practice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400" dirty="0"/>
              <a:t>Trade Marks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2000" dirty="0"/>
              <a:t>Distinctly identifies a brand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400" dirty="0"/>
              <a:t>Copyright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2000" dirty="0"/>
              <a:t>Protects the original expression of ideas (not the ideas themselves)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 smtClean="0"/>
              <a:t>Contractual Protection</a:t>
            </a:r>
            <a:endParaRPr lang="en-US" sz="2800" dirty="0"/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400" dirty="0" smtClean="0"/>
              <a:t>Shrink-wrap </a:t>
            </a:r>
            <a:r>
              <a:rPr lang="en-US" sz="2400" dirty="0"/>
              <a:t>software license (EULA)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sz="2400" dirty="0"/>
              <a:t>Your employment contract may state that you won’t reveal “trade secrets” (e.g., the formula for Coke-a-Cola.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E5E5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0F0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D3C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6D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DCB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BD9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SS">
  <a:themeElements>
    <a:clrScheme name="IS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S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3">
        <a:dk1>
          <a:srgbClr val="000000"/>
        </a:dk1>
        <a:lt1>
          <a:srgbClr val="E5E5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0F0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14">
        <a:dk1>
          <a:srgbClr val="000000"/>
        </a:dk1>
        <a:lt1>
          <a:srgbClr val="FFD3C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6D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15">
        <a:dk1>
          <a:srgbClr val="000000"/>
        </a:dk1>
        <a:lt1>
          <a:srgbClr val="FFDCB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BD9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1247</Words>
  <Application>Microsoft Office PowerPoint</Application>
  <PresentationFormat>On-screen Show (4:3)</PresentationFormat>
  <Paragraphs>195</Paragraphs>
  <Slides>26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Default Design</vt:lpstr>
      <vt:lpstr>ISS</vt:lpstr>
      <vt:lpstr>Slide 1</vt:lpstr>
      <vt:lpstr>Freedom of Information- Democracy-Markets</vt:lpstr>
      <vt:lpstr>First Amendment of the US Constitution</vt:lpstr>
      <vt:lpstr>Markets and Auctions</vt:lpstr>
      <vt:lpstr>The Long Tail</vt:lpstr>
      <vt:lpstr>Microeconomics: Rationality</vt:lpstr>
      <vt:lpstr>Parallel Economies</vt:lpstr>
      <vt:lpstr>Ownership of              Concepts/Ideas/Words/Processes</vt:lpstr>
      <vt:lpstr>Legal Protection  for Intellectual Property</vt:lpstr>
      <vt:lpstr>Patents</vt:lpstr>
      <vt:lpstr>Trade Marks</vt:lpstr>
      <vt:lpstr>Copyright</vt:lpstr>
      <vt:lpstr>Fair Use</vt:lpstr>
      <vt:lpstr>Copyright &amp; IP  Debates</vt:lpstr>
      <vt:lpstr>Creative Commons</vt:lpstr>
      <vt:lpstr>Government and Law</vt:lpstr>
      <vt:lpstr>Voting and Elections</vt:lpstr>
      <vt:lpstr>Privacy, Obscurity,  and Surveillance</vt:lpstr>
      <vt:lpstr>Project Management</vt:lpstr>
      <vt:lpstr>Factory Scheduling and  Supply Chain Management</vt:lpstr>
      <vt:lpstr>Productivity</vt:lpstr>
      <vt:lpstr>Virtual Organizations</vt:lpstr>
      <vt:lpstr>Information Goods</vt:lpstr>
      <vt:lpstr>News</vt:lpstr>
      <vt:lpstr>Semantic Publishing</vt:lpstr>
      <vt:lpstr>Knowledge Economy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rba</cp:lastModifiedBy>
  <cp:revision>41</cp:revision>
  <cp:lastPrinted>1601-01-01T00:00:00Z</cp:lastPrinted>
  <dcterms:created xsi:type="dcterms:W3CDTF">1601-01-01T00:00:00Z</dcterms:created>
  <dcterms:modified xsi:type="dcterms:W3CDTF">2013-01-28T15:46:35Z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