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5"/>
  </p:notesMasterIdLst>
  <p:sldIdLst>
    <p:sldId id="298" r:id="rId3"/>
    <p:sldId id="299" r:id="rId4"/>
    <p:sldId id="300" r:id="rId5"/>
    <p:sldId id="301" r:id="rId6"/>
    <p:sldId id="302" r:id="rId7"/>
    <p:sldId id="304" r:id="rId8"/>
    <p:sldId id="306" r:id="rId9"/>
    <p:sldId id="307" r:id="rId10"/>
    <p:sldId id="308" r:id="rId11"/>
    <p:sldId id="309" r:id="rId12"/>
    <p:sldId id="310" r:id="rId13"/>
    <p:sldId id="311" r:id="rId14"/>
    <p:sldId id="322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02" autoAdjust="0"/>
  </p:normalViewPr>
  <p:slideViewPr>
    <p:cSldViewPr>
      <p:cViewPr varScale="1">
        <p:scale>
          <a:sx n="43" d="100"/>
          <a:sy n="43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notesViewPr>
    <p:cSldViewPr>
      <p:cViewPr varScale="1">
        <p:scale>
          <a:sx n="58" d="100"/>
          <a:sy n="58" d="100"/>
        </p:scale>
        <p:origin x="-1368" y="-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30A941-E256-454B-B0EB-D333236A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588C9-444E-4B2C-87BE-59CCC1C4DDB9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030D7-E670-40D4-8D70-DA0DB53A4E6F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24F67-865D-4D8B-ABCC-897C6DF2EA69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6FC56-420D-4921-A837-837CF7B9F236}" type="slidenum">
              <a:rPr lang="en-US"/>
              <a:pPr/>
              <a:t>12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6FC56-420D-4921-A837-837CF7B9F236}" type="slidenum">
              <a:rPr lang="en-US"/>
              <a:pPr/>
              <a:t>13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C04F5-A551-4C56-A2B7-B8896F2942AF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9B059-2D29-40F2-9828-61F9ADB9C712}" type="slidenum">
              <a:rPr lang="en-US"/>
              <a:pPr/>
              <a:t>15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8C631-19F4-4526-AB90-159CDB09C2E9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E5842-1C4B-4EBE-AA01-BCC5B138BE08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21A0E-9EC9-488B-B969-3DE8180781B6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49245-9804-4BFB-9A9D-8B70B6D4B625}" type="slidenum">
              <a:rPr lang="en-US"/>
              <a:pPr/>
              <a:t>19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529BF-5BA1-4F9C-A316-AFE3025C25D5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AA136-E377-4496-8C12-A907065C17B8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3851F-A427-4E8C-9C48-7487EDACFFF6}" type="slidenum">
              <a:rPr lang="en-US"/>
              <a:pPr/>
              <a:t>21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7D9C8-4A07-40E6-989B-48670CEA9E53}" type="slidenum">
              <a:rPr lang="en-US"/>
              <a:pPr/>
              <a:t>22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0E308-1955-444C-9917-B5E441782D7A}" type="slidenum">
              <a:rPr lang="en-US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4105C-D11A-478B-91AC-BDD9923D64D7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45606-E908-4710-A386-45E2AE4F8E67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CE210-5454-4A6A-B618-4C732B248C0B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CA3BA-BD2A-4EA3-BD71-D2C9BE198C69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AD6D1-2869-4199-921F-B979D58D51D5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45D58-A3E9-4D80-967A-B424CB08B074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87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* Click to edit Master text styles</a:t>
            </a:r>
          </a:p>
          <a:p>
            <a:pPr lvl="1"/>
            <a:r>
              <a:rPr lang="en-US" smtClean="0"/>
              <a:t>* Second level</a:t>
            </a:r>
          </a:p>
          <a:p>
            <a:pPr lvl="2"/>
            <a:r>
              <a:rPr lang="en-US" smtClean="0"/>
              <a:t>* 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028" name="Picture 7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419600" y="533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Title Here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38200" y="762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1066800" y="228600"/>
            <a:ext cx="7467600" cy="1143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2051" name="Picture 3" descr="ISS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881063" y="746125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838200" y="762000"/>
            <a:ext cx="723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1562100" y="158750"/>
            <a:ext cx="6680200" cy="12065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056" name="Picture 9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1" name="Line 11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336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81200" y="4572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Text and Text Processing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Other Text-Retrieval</a:t>
            </a:r>
            <a:br>
              <a:rPr lang="en-US" sz="3200"/>
            </a:br>
            <a:r>
              <a:rPr lang="en-US" sz="3200"/>
              <a:t> Techniques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For Web pages, the hyperlinks are also an indication of similarity</a:t>
            </a:r>
            <a:r>
              <a:rPr lang="en-US" dirty="0" smtClean="0"/>
              <a:t>.  This was captured in Google’s </a:t>
            </a:r>
            <a:r>
              <a:rPr lang="en-US" dirty="0" err="1" smtClean="0"/>
              <a:t>PageRank</a:t>
            </a:r>
            <a:r>
              <a:rPr lang="en-US" dirty="0" smtClean="0"/>
              <a:t> Algorithm</a:t>
            </a:r>
          </a:p>
          <a:p>
            <a:pPr>
              <a:buFontTx/>
              <a:buChar char="•"/>
            </a:pPr>
            <a:r>
              <a:rPr lang="en-US" smtClean="0"/>
              <a:t>Learning from users.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Social network links (what your friends are looking for)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Retrieval Interfaces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Indexing the </a:t>
            </a:r>
            <a:r>
              <a:rPr lang="en-US" sz="2800" dirty="0" smtClean="0"/>
              <a:t>Web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err="1" smtClean="0"/>
              <a:t>Spidering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Search </a:t>
            </a:r>
            <a:r>
              <a:rPr lang="en-US" sz="2800" dirty="0"/>
              <a:t>Engine Business Models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Advertising</a:t>
            </a:r>
          </a:p>
          <a:p>
            <a:pPr lvl="1">
              <a:buFontTx/>
              <a:buChar char="•"/>
            </a:pPr>
            <a:r>
              <a:rPr lang="en-US" dirty="0" smtClean="0"/>
              <a:t>Ad-words</a:t>
            </a:r>
            <a:endParaRPr lang="en-US" dirty="0"/>
          </a:p>
          <a:p>
            <a:pPr>
              <a:buFontTx/>
              <a:buChar char="•"/>
            </a:pPr>
            <a:r>
              <a:rPr lang="en-US" smtClean="0"/>
              <a:t>Search engines </a:t>
            </a:r>
            <a:r>
              <a:rPr lang="en-US" dirty="0" smtClean="0"/>
              <a:t>linked to other services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Automated </a:t>
            </a:r>
            <a:br>
              <a:rPr lang="en-US" sz="3200"/>
            </a:br>
            <a:r>
              <a:rPr lang="en-US" sz="3200"/>
              <a:t>Question Answering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Recall the discussion of answering reference questions</a:t>
            </a:r>
          </a:p>
          <a:p>
            <a:pPr>
              <a:buFontTx/>
              <a:buChar char="•"/>
            </a:pPr>
            <a:r>
              <a:rPr lang="en-US" dirty="0"/>
              <a:t>Automated question answering</a:t>
            </a:r>
          </a:p>
          <a:p>
            <a:pPr lvl="1">
              <a:buFontTx/>
              <a:buChar char="–"/>
            </a:pPr>
            <a:r>
              <a:rPr lang="en-US" dirty="0"/>
              <a:t>Question categorization</a:t>
            </a:r>
          </a:p>
          <a:p>
            <a:pPr lvl="1">
              <a:buFontTx/>
              <a:buChar char="–"/>
            </a:pPr>
            <a:r>
              <a:rPr lang="en-US" dirty="0"/>
              <a:t>Finding the answers</a:t>
            </a:r>
          </a:p>
          <a:p>
            <a:pPr lvl="2">
              <a:buFontTx/>
              <a:buChar char="•"/>
            </a:pPr>
            <a:r>
              <a:rPr lang="en-US" dirty="0"/>
              <a:t>From a knowledgebase</a:t>
            </a:r>
          </a:p>
          <a:p>
            <a:pPr lvl="2">
              <a:buFontTx/>
              <a:buChar char="•"/>
            </a:pPr>
            <a:r>
              <a:rPr lang="en-US" dirty="0"/>
              <a:t>Synthesizing answers from the Web</a:t>
            </a:r>
          </a:p>
          <a:p>
            <a:pPr lvl="2"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Sentiment Analysis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Blog </a:t>
            </a:r>
            <a:r>
              <a:rPr lang="en-US" sz="3200" dirty="0"/>
              <a:t>Retrieval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7086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There is can be a great advantage to knowing what’s the populace is </a:t>
            </a:r>
            <a:r>
              <a:rPr lang="en-US" dirty="0" smtClean="0"/>
              <a:t>thinking.</a:t>
            </a:r>
          </a:p>
          <a:p>
            <a:pPr>
              <a:buFontTx/>
              <a:buChar char="•"/>
            </a:pPr>
            <a:r>
              <a:rPr lang="en-US" dirty="0" smtClean="0"/>
              <a:t>Example of difficulty.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Valence detection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Summarization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What do we mean by a summary</a:t>
            </a:r>
          </a:p>
          <a:p>
            <a:pPr>
              <a:buFontTx/>
              <a:buChar char="•"/>
            </a:pPr>
            <a:r>
              <a:rPr lang="en-US" dirty="0"/>
              <a:t>Techniques</a:t>
            </a:r>
          </a:p>
          <a:p>
            <a:pPr lvl="1">
              <a:buFontTx/>
              <a:buChar char="–"/>
            </a:pPr>
            <a:r>
              <a:rPr lang="en-US" dirty="0"/>
              <a:t>Extractive summarization</a:t>
            </a:r>
          </a:p>
          <a:p>
            <a:pPr>
              <a:buFontTx/>
              <a:buChar char="•"/>
            </a:pPr>
            <a:r>
              <a:rPr lang="en-US" dirty="0"/>
              <a:t>Teaching summarization</a:t>
            </a:r>
          </a:p>
          <a:p>
            <a:pPr lvl="1">
              <a:buFontTx/>
              <a:buChar char="–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Translation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Surface translation</a:t>
            </a:r>
          </a:p>
          <a:p>
            <a:pPr>
              <a:buFontTx/>
              <a:buChar char="•"/>
            </a:pPr>
            <a:r>
              <a:rPr lang="en-US" dirty="0"/>
              <a:t>Pair-wise translations versus a common, language-neutral representation.</a:t>
            </a:r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Try a round-trip translation</a:t>
            </a:r>
          </a:p>
          <a:p>
            <a:pPr>
              <a:buFontTx/>
              <a:buChar char="•"/>
            </a:pPr>
            <a:r>
              <a:rPr lang="en-US" dirty="0"/>
              <a:t>Increasingly, statistical methods are used for improving translations.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8077200" cy="838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Speech Processing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229600" cy="43434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Representing speech with Phonemes</a:t>
            </a:r>
          </a:p>
          <a:p>
            <a:pPr lvl="1">
              <a:lnSpc>
                <a:spcPct val="90000"/>
              </a:lnSpc>
            </a:pPr>
            <a:r>
              <a:rPr lang="en-US"/>
              <a:t>Basic sound units. In English there are about 56 phonemes</a:t>
            </a:r>
          </a:p>
          <a:p>
            <a:pPr lvl="1">
              <a:lnSpc>
                <a:spcPct val="90000"/>
              </a:lnSpc>
            </a:pPr>
            <a:r>
              <a:rPr lang="en-US"/>
              <a:t>Vowels vs. consonants</a:t>
            </a:r>
          </a:p>
          <a:p>
            <a:pPr lvl="1">
              <a:lnSpc>
                <a:spcPct val="90000"/>
              </a:lnSpc>
            </a:pPr>
            <a:r>
              <a:rPr lang="en-US"/>
              <a:t>Types of consonants: plosives, fricatives</a:t>
            </a:r>
          </a:p>
          <a:p>
            <a:pPr>
              <a:lnSpc>
                <a:spcPct val="90000"/>
              </a:lnSpc>
            </a:pPr>
            <a:r>
              <a:rPr lang="en-US"/>
              <a:t>Many applications</a:t>
            </a:r>
          </a:p>
          <a:p>
            <a:pPr lvl="1">
              <a:lnSpc>
                <a:spcPct val="90000"/>
              </a:lnSpc>
            </a:pPr>
            <a:r>
              <a:rPr lang="en-US"/>
              <a:t>Speaker identification</a:t>
            </a:r>
          </a:p>
          <a:p>
            <a:pPr lvl="1">
              <a:lnSpc>
                <a:spcPct val="90000"/>
              </a:lnSpc>
            </a:pPr>
            <a:r>
              <a:rPr lang="en-US"/>
              <a:t>Word spotting</a:t>
            </a:r>
          </a:p>
          <a:p>
            <a:pPr lvl="1">
              <a:lnSpc>
                <a:spcPct val="90000"/>
              </a:lnSpc>
            </a:pPr>
            <a:r>
              <a:rPr lang="en-US"/>
              <a:t>Language recognition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8077200" cy="10287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Speech Recognition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4114800"/>
          </a:xfrm>
          <a:ln/>
        </p:spPr>
        <p:txBody>
          <a:bodyPr/>
          <a:lstStyle/>
          <a:p>
            <a:r>
              <a:rPr lang="en-US"/>
              <a:t> Digitize the sound waves</a:t>
            </a:r>
          </a:p>
          <a:p>
            <a:r>
              <a:rPr lang="en-US"/>
              <a:t>Spectrograms: From waveform to frequency </a:t>
            </a:r>
          </a:p>
          <a:p>
            <a:r>
              <a:rPr lang="en-US"/>
              <a:t>Can we find the phonemes? Look for “formants”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Fonts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460" name="Picture 4" descr="clear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6400"/>
            <a:ext cx="3429000" cy="2600325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257800" y="1905000"/>
            <a:ext cx="3200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err="1"/>
              <a:t>Clearview</a:t>
            </a:r>
            <a:r>
              <a:rPr lang="en-US" sz="2000" dirty="0"/>
              <a:t> (top) is a new font developed to make highway signs more readable.  At highway speeds using headlights, the </a:t>
            </a:r>
            <a:r>
              <a:rPr lang="en-US" sz="2000" dirty="0" err="1"/>
              <a:t>Clearview</a:t>
            </a:r>
            <a:r>
              <a:rPr lang="en-US" sz="2000" dirty="0"/>
              <a:t> font  is significantly more readable than the font traditionally used for highway signs.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R72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371600"/>
            <a:ext cx="2946400" cy="1962150"/>
          </a:xfrm>
          <a:prstGeom prst="rect">
            <a:avLst/>
          </a:prstGeom>
          <a:noFill/>
        </p:spPr>
      </p:pic>
      <p:pic>
        <p:nvPicPr>
          <p:cNvPr id="60419" name="Picture 3" descr="R7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524000"/>
            <a:ext cx="2614613" cy="2135188"/>
          </a:xfrm>
          <a:prstGeom prst="rect">
            <a:avLst/>
          </a:prstGeom>
          <a:noFill/>
        </p:spPr>
      </p:pic>
      <p:pic>
        <p:nvPicPr>
          <p:cNvPr id="60420" name="Picture 4" descr="R74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191000"/>
            <a:ext cx="3733800" cy="2068232"/>
          </a:xfrm>
          <a:prstGeom prst="rect">
            <a:avLst/>
          </a:prstGeom>
          <a:noFill/>
        </p:spPr>
      </p:pic>
      <p:pic>
        <p:nvPicPr>
          <p:cNvPr id="60421" name="Picture 5" descr="R749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962400"/>
            <a:ext cx="2819400" cy="2248178"/>
          </a:xfrm>
          <a:prstGeom prst="rect">
            <a:avLst/>
          </a:prstGeom>
          <a:noFill/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219200" y="34290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Original Sound Wave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181600" y="35052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Sampled Sound Wave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66800" y="64008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029200" y="60198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Frequency Representation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914400" y="60198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Wave Representation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143000" y="0"/>
            <a:ext cx="7543800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latin typeface="Times New Roman" charset="0"/>
              </a:rPr>
              <a:t>Automatically processing speech: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Creating a </a:t>
            </a:r>
            <a:r>
              <a:rPr lang="en-US" sz="2400" dirty="0" smtClean="0">
                <a:latin typeface="Times New Roman" charset="0"/>
              </a:rPr>
              <a:t>spectrogram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1905000" y="6613525"/>
            <a:ext cx="5105400" cy="244475"/>
          </a:xfrm>
        </p:spPr>
        <p:txBody>
          <a:bodyPr/>
          <a:lstStyle/>
          <a:p>
            <a:r>
              <a:rPr lang="en-US" dirty="0" smtClean="0"/>
              <a:t>CC 2007, 2011 attribution - R.B. Allen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229600" cy="811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Phonemes </a:t>
            </a:r>
            <a:endParaRPr lang="en-US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Sounds which differentiate meaning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Bit, But, Bat, Bet, Robot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Types of Phonemes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Vowels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Consonants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Fricatives – f, 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Nasals – m, 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Plosives p, t, k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Flap – </a:t>
            </a:r>
            <a:r>
              <a:rPr lang="en-US" sz="1800" dirty="0" err="1"/>
              <a:t>tt</a:t>
            </a:r>
            <a:r>
              <a:rPr lang="en-US" sz="1800" dirty="0"/>
              <a:t> (utter)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Non-English sound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Trill – (Spanish </a:t>
            </a:r>
            <a:r>
              <a:rPr lang="en-US" sz="1800" dirty="0" err="1"/>
              <a:t>perro</a:t>
            </a:r>
            <a:r>
              <a:rPr lang="en-US" sz="18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Click  (!kung)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R0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6019800" cy="525780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32200" y="381000"/>
            <a:ext cx="43300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Processing Speech to Find Formats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OCR</a:t>
            </a:r>
            <a:br>
              <a:rPr lang="en-US" sz="2800"/>
            </a:br>
            <a:r>
              <a:rPr lang="en-US" sz="2800"/>
              <a:t>      Optical Character Recognition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Recognition Process</a:t>
            </a:r>
          </a:p>
          <a:p>
            <a:pPr lvl="1">
              <a:buFontTx/>
              <a:buChar char="•"/>
            </a:pPr>
            <a:r>
              <a:rPr lang="en-US" sz="2400" dirty="0"/>
              <a:t>Looking for features</a:t>
            </a:r>
          </a:p>
          <a:p>
            <a:pPr lvl="1">
              <a:buFontTx/>
              <a:buChar char="•"/>
            </a:pPr>
            <a:r>
              <a:rPr lang="en-US" sz="2400" dirty="0"/>
              <a:t>Versus matching a template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How much </a:t>
            </a:r>
            <a:r>
              <a:rPr lang="en-US" dirty="0" smtClean="0"/>
              <a:t>linguistic </a:t>
            </a:r>
            <a:r>
              <a:rPr lang="en-US" dirty="0"/>
              <a:t>and world </a:t>
            </a:r>
            <a:r>
              <a:rPr lang="en-US" dirty="0" smtClean="0"/>
              <a:t>knowledge is needed for processing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Collaborative corrections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Reading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Teaching reading</a:t>
            </a:r>
            <a:r>
              <a:rPr lang="en-US" dirty="0" smtClean="0"/>
              <a:t>.</a:t>
            </a:r>
          </a:p>
          <a:p>
            <a:pPr>
              <a:buFontTx/>
              <a:buChar char="•"/>
            </a:pPr>
            <a:r>
              <a:rPr lang="en-US" dirty="0" smtClean="0"/>
              <a:t>Close reading.</a:t>
            </a:r>
          </a:p>
          <a:p>
            <a:pPr>
              <a:buFontTx/>
              <a:buChar char="•"/>
            </a:pPr>
            <a:r>
              <a:rPr lang="en-US" dirty="0" smtClean="0"/>
              <a:t>Literacy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Authorship of the </a:t>
            </a:r>
            <a:br>
              <a:rPr lang="en-US" sz="3200"/>
            </a:br>
            <a:r>
              <a:rPr lang="en-US" sz="3200"/>
              <a:t>Federalist Papers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80010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800" dirty="0"/>
              <a:t>The Federalist Papers are a series of </a:t>
            </a:r>
            <a:r>
              <a:rPr lang="en-US" sz="2800" dirty="0" smtClean="0"/>
              <a:t>30 </a:t>
            </a:r>
            <a:r>
              <a:rPr lang="en-US" sz="2800" dirty="0"/>
              <a:t>essays published in newspapers to argue for the adoption of the U.S. Constitution.  James Monroe and Alexander  authored almost all of them but for some of the essays, </a:t>
            </a:r>
            <a:r>
              <a:rPr lang="en-US" sz="2800" dirty="0" smtClean="0"/>
              <a:t> the identity of the author </a:t>
            </a:r>
            <a:r>
              <a:rPr lang="en-US" sz="2800" dirty="0"/>
              <a:t>them was lost.   </a:t>
            </a:r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Because each author used a distinctive set of terms, the authorship was able to be  determined by a Bayesian statistical analysis of the words.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Text Processing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Spell-checking</a:t>
            </a:r>
          </a:p>
          <a:p>
            <a:pPr lvl="1">
              <a:buFontTx/>
              <a:buChar char="–"/>
            </a:pPr>
            <a:r>
              <a:rPr lang="en-US" dirty="0"/>
              <a:t>Edit </a:t>
            </a:r>
            <a:r>
              <a:rPr lang="en-US" dirty="0" smtClean="0"/>
              <a:t>distance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Text categorization</a:t>
            </a:r>
            <a:endParaRPr lang="en-US" dirty="0"/>
          </a:p>
          <a:p>
            <a:pPr lvl="1">
              <a:buFontTx/>
              <a:buChar char="–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Information Extraction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Texts (e.g., Web pages) have a lot of information but it not well structured. If we could extract that information, we could develop better question answering systems</a:t>
            </a:r>
            <a:r>
              <a:rPr lang="en-US" dirty="0" smtClean="0"/>
              <a:t>.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Named-Entity Extraction</a:t>
            </a:r>
          </a:p>
          <a:p>
            <a:pPr>
              <a:buFontTx/>
              <a:buChar char="•"/>
            </a:pPr>
            <a:r>
              <a:rPr lang="en-US" dirty="0"/>
              <a:t>Template Matching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884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Text Document Retrieval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8229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Literally 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attrbution - R.B. Allen</a:t>
            </a: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Vector Model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Words carry a lot of the meaning of documents.  Thus, we can represent the meaning of a document fairly well with a list (i.e. a vector) of terms.</a:t>
            </a:r>
          </a:p>
          <a:p>
            <a:pPr>
              <a:buFontTx/>
              <a:buChar char="•"/>
            </a:pPr>
            <a:r>
              <a:rPr lang="en-US"/>
              <a:t> Queries can be also be represented as vectors.</a:t>
            </a:r>
          </a:p>
          <a:p>
            <a:pPr>
              <a:buFontTx/>
              <a:buChar char="•"/>
            </a:pPr>
            <a:r>
              <a:rPr lang="en-US"/>
              <a:t>Weighting terms with term frequency or document frequency.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S">
  <a:themeElements>
    <a:clrScheme name="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753</Words>
  <Application>Microsoft Office PowerPoint</Application>
  <PresentationFormat>On-screen Show (4:3)</PresentationFormat>
  <Paragraphs>146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ISS</vt:lpstr>
      <vt:lpstr>Slide 1</vt:lpstr>
      <vt:lpstr>Fonts</vt:lpstr>
      <vt:lpstr>OCR       Optical Character Recognition</vt:lpstr>
      <vt:lpstr>Reading</vt:lpstr>
      <vt:lpstr>Authorship of the  Federalist Papers</vt:lpstr>
      <vt:lpstr>Text Processing</vt:lpstr>
      <vt:lpstr>Information Extraction</vt:lpstr>
      <vt:lpstr>Text Document Retrieval</vt:lpstr>
      <vt:lpstr>Vector Model</vt:lpstr>
      <vt:lpstr>Other Text-Retrieval  Techniques</vt:lpstr>
      <vt:lpstr>Retrieval Interfaces</vt:lpstr>
      <vt:lpstr>Indexing the Web </vt:lpstr>
      <vt:lpstr>Search Engine Business Models</vt:lpstr>
      <vt:lpstr>Automated  Question Answering</vt:lpstr>
      <vt:lpstr>Sentiment Analysis  and Blog Retrieval</vt:lpstr>
      <vt:lpstr>Summarization</vt:lpstr>
      <vt:lpstr>Translation</vt:lpstr>
      <vt:lpstr>Speech Processing</vt:lpstr>
      <vt:lpstr>Speech Recognition</vt:lpstr>
      <vt:lpstr>Slide 20</vt:lpstr>
      <vt:lpstr>Phonemes 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rba</cp:lastModifiedBy>
  <cp:revision>40</cp:revision>
  <cp:lastPrinted>1601-01-01T00:00:00Z</cp:lastPrinted>
  <dcterms:created xsi:type="dcterms:W3CDTF">1601-01-01T00:00:00Z</dcterms:created>
  <dcterms:modified xsi:type="dcterms:W3CDTF">2013-01-28T14:48:07Z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