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0"/>
  </p:notesMasterIdLst>
  <p:sldIdLst>
    <p:sldId id="256" r:id="rId3"/>
    <p:sldId id="282" r:id="rId4"/>
    <p:sldId id="283" r:id="rId5"/>
    <p:sldId id="286" r:id="rId6"/>
    <p:sldId id="300" r:id="rId7"/>
    <p:sldId id="301" r:id="rId8"/>
    <p:sldId id="277" r:id="rId9"/>
    <p:sldId id="292" r:id="rId10"/>
    <p:sldId id="295" r:id="rId11"/>
    <p:sldId id="293" r:id="rId12"/>
    <p:sldId id="294" r:id="rId13"/>
    <p:sldId id="291" r:id="rId14"/>
    <p:sldId id="285" r:id="rId15"/>
    <p:sldId id="299" r:id="rId16"/>
    <p:sldId id="302" r:id="rId17"/>
    <p:sldId id="296" r:id="rId18"/>
    <p:sldId id="297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1" autoAdjust="0"/>
    <p:restoredTop sz="94602" autoAdjust="0"/>
  </p:normalViewPr>
  <p:slideViewPr>
    <p:cSldViewPr>
      <p:cViewPr varScale="1">
        <p:scale>
          <a:sx n="43" d="100"/>
          <a:sy n="43" d="100"/>
        </p:scale>
        <p:origin x="-108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notesViewPr>
    <p:cSldViewPr>
      <p:cViewPr varScale="1">
        <p:scale>
          <a:sx n="58" d="100"/>
          <a:sy n="58" d="100"/>
        </p:scale>
        <p:origin x="-1368" y="-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30A941-E256-454B-B0EB-D333236A7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F75BB-0E02-4C07-96F7-B25D57DB3BA2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98A18C-287B-429B-A2FA-1203EC424836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64B9B-331E-4C0C-88D0-2EF1B251ED85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6957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543800" cy="48768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* Click to edit Master text styles</a:t>
            </a:r>
          </a:p>
          <a:p>
            <a:pPr lvl="1"/>
            <a:r>
              <a:rPr lang="en-US" smtClean="0"/>
              <a:t>* Second level</a:t>
            </a:r>
          </a:p>
          <a:p>
            <a:pPr lvl="2"/>
            <a:r>
              <a:rPr lang="en-US" smtClean="0"/>
              <a:t>* 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1028" name="Picture 7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419600" y="5334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800">
                <a:solidFill>
                  <a:schemeClr val="tx1"/>
                </a:solidFill>
                <a:latin typeface="Arial" charset="0"/>
                <a:cs typeface="Arial" charset="0"/>
              </a:rPr>
              <a:t>Title Here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38200" y="762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5" name="Oval 11"/>
          <p:cNvSpPr>
            <a:spLocks noChangeArrowheads="1"/>
          </p:cNvSpPr>
          <p:nvPr userDrawn="1"/>
        </p:nvSpPr>
        <p:spPr bwMode="auto">
          <a:xfrm>
            <a:off x="1066800" y="228600"/>
            <a:ext cx="7467600" cy="1143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13525"/>
            <a:ext cx="510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2051" name="Picture 3" descr="ISS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Line 4"/>
          <p:cNvSpPr>
            <a:spLocks noChangeShapeType="1"/>
          </p:cNvSpPr>
          <p:nvPr/>
        </p:nvSpPr>
        <p:spPr bwMode="auto">
          <a:xfrm flipV="1">
            <a:off x="881063" y="746125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 flipV="1">
            <a:off x="838200" y="762000"/>
            <a:ext cx="723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1562100" y="158750"/>
            <a:ext cx="6680200" cy="12065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056" name="Picture 9" descr="ISSbann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838200"/>
            <a:ext cx="6477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51" name="Line 11"/>
          <p:cNvSpPr>
            <a:spLocks noChangeShapeType="1"/>
          </p:cNvSpPr>
          <p:nvPr userDrawn="1"/>
        </p:nvSpPr>
        <p:spPr bwMode="auto">
          <a:xfrm flipV="1">
            <a:off x="838200" y="762000"/>
            <a:ext cx="0" cy="495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 userDrawn="1"/>
        </p:nvSpPr>
        <p:spPr bwMode="auto">
          <a:xfrm>
            <a:off x="1828800" y="457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sz="2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8"/>
          <p:cNvSpPr>
            <a:spLocks noGrp="1" noChangeArrowheads="1"/>
          </p:cNvSpPr>
          <p:nvPr>
            <p:ph type="subTitle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pitchFamily="34" charset="0"/>
                <a:cs typeface="Arial" pitchFamily="34" charset="0"/>
              </a:rPr>
              <a:t>CC 2007, 2011 attribution - R.B. Allen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1752600" y="3810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133600" y="457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1981200" y="4572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1"/>
                </a:solidFill>
              </a:rPr>
              <a:t>Multimedia and Hypermedia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smtClean="0"/>
              <a:t>Face and Person </a:t>
            </a:r>
            <a:br>
              <a:rPr lang="en-US" sz="2800" smtClean="0"/>
            </a:br>
            <a:r>
              <a:rPr lang="en-US" sz="2800" smtClean="0"/>
              <a:t>Recognition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686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>
              <a:buFont typeface="Monotype Sorts"/>
              <a:buNone/>
            </a:pPr>
            <a:endParaRPr lang="en-US" sz="2800" dirty="0" smtClean="0"/>
          </a:p>
          <a:p>
            <a:pPr eaLnBrk="1" hangingPunct="1">
              <a:buFont typeface="Monotype Sorts"/>
              <a:buNone/>
            </a:pPr>
            <a:endParaRPr lang="en-US" sz="2800" dirty="0" smtClean="0"/>
          </a:p>
          <a:p>
            <a:pPr eaLnBrk="1" hangingPunct="1">
              <a:buFont typeface="Monotype Sorts"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lvl="1" eaLnBrk="1" hangingPunct="1"/>
            <a:r>
              <a:rPr lang="en-US" sz="2400" dirty="0" smtClean="0"/>
              <a:t>Beyond Face Recognition: Include gesture, posture, etc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14340" name="Picture 4" descr="R5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676400"/>
            <a:ext cx="39624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1752600" y="381000"/>
            <a:ext cx="6248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/>
              <a:t>Biometrics: Iris Scanning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15363" name="Picture 3" descr="Humaniri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39179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56388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iris is more distinctive than fingerprints.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762000" y="381000"/>
            <a:ext cx="7772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Simulations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990600" y="1371600"/>
            <a:ext cx="8153400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sz="1800" dirty="0" smtClean="0"/>
              <a:t>Club of Rome, Numerical </a:t>
            </a:r>
          </a:p>
          <a:p>
            <a:pPr eaLnBrk="1" hangingPunct="1"/>
            <a:r>
              <a:rPr lang="en-US" sz="1800" dirty="0" smtClean="0"/>
              <a:t>analysis, and Malthusian Models</a:t>
            </a:r>
          </a:p>
          <a:p>
            <a:pPr eaLnBrk="1" hangingPunct="1"/>
            <a:r>
              <a:rPr lang="en-US" sz="1800" dirty="0" smtClean="0"/>
              <a:t>Is it zero-sum?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800" dirty="0" smtClean="0"/>
              <a:t>It didn’t make successful </a:t>
            </a:r>
          </a:p>
          <a:p>
            <a:pPr eaLnBrk="1" hangingPunct="1"/>
            <a:r>
              <a:rPr lang="en-US" sz="1800" dirty="0" smtClean="0"/>
              <a:t>predictions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pic>
        <p:nvPicPr>
          <p:cNvPr id="16388" name="Picture 3" descr="gs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146425"/>
            <a:ext cx="3810000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gs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5500" y="1066800"/>
            <a:ext cx="45085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Swarm Intelligence</a:t>
            </a:r>
          </a:p>
        </p:txBody>
      </p:sp>
      <p:pic>
        <p:nvPicPr>
          <p:cNvPr id="17412" name="Picture 4" descr="swar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057400"/>
            <a:ext cx="3098800" cy="3111500"/>
          </a:xfrm>
          <a:noFill/>
          <a:ln>
            <a:miter lim="800000"/>
            <a:headEnd/>
            <a:tailEnd/>
          </a:ln>
        </p:spPr>
      </p:pic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pitchFamily="34" charset="0"/>
                <a:cs typeface="Arial" pitchFamily="34" charset="0"/>
              </a:rPr>
              <a:t>CC 2007, 2011 attribution - R.B. Allen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1905000"/>
            <a:ext cx="1828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Bats exiting a cave in Texas at sunset.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Swarms like this can be simulated with each animal applying three simple rules relative to other  animals in </a:t>
            </a:r>
            <a:r>
              <a:rPr lang="en-US" sz="2000" smtClean="0"/>
              <a:t>the swarm.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Serious games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Cyber-drama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Augmented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Audio Media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95400" y="1828800"/>
            <a:ext cx="7315200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en-US" smtClean="0"/>
              <a:t>Sounds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Music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Speech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Video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Hypermedia</a:t>
            </a:r>
          </a:p>
        </p:txBody>
      </p:sp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pitchFamily="34" charset="0"/>
                <a:cs typeface="Arial" pitchFamily="34" charset="0"/>
              </a:rPr>
              <a:t>CC 2007, 2011 attribution - R.B. Allen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Visual Media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19200" y="1600200"/>
            <a:ext cx="7467600" cy="45259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pitchFamily="34" charset="0"/>
                <a:cs typeface="Arial" pitchFamily="34" charset="0"/>
              </a:rPr>
              <a:t>CC 2007, 2011 attribution - R.B. Allen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1828800" y="304800"/>
            <a:ext cx="5867400" cy="91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/>
              <a:t>ESP Game –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For tagging images (gwap.com) </a:t>
            </a:r>
          </a:p>
        </p:txBody>
      </p:sp>
      <p:pic>
        <p:nvPicPr>
          <p:cNvPr id="6147" name="Content Placeholder 3" descr="es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19299" y="1600200"/>
            <a:ext cx="6305402" cy="4525963"/>
          </a:xfrm>
          <a:noFill/>
          <a:ln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80772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Speech Processing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14400" y="1981200"/>
            <a:ext cx="8229600" cy="4343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We discussed speech processing last week.</a:t>
            </a:r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smtClean="0">
                <a:latin typeface="Arial" pitchFamily="34" charset="0"/>
                <a:cs typeface="Arial" pitchFamily="34" charset="0"/>
              </a:rPr>
              <a:t>CC 2007, 2011 attribution - R.B. Allen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1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197" y="0"/>
            <a:ext cx="8286603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447800" y="685800"/>
            <a:ext cx="1184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MPEG7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53340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Layers of MPEG-7 Standard for Film and Video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Content Placeholder 3" descr="mov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28800"/>
            <a:ext cx="3352800" cy="4513263"/>
          </a:xfrm>
          <a:noFill/>
          <a:ln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CC 2007, 2011 attribution - R.B. Allen</a:t>
            </a:r>
            <a:endParaRPr lang="en-US"/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1981200" y="457200"/>
            <a:ext cx="5791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“Grammar </a:t>
            </a:r>
            <a:r>
              <a:rPr lang="en-US" dirty="0"/>
              <a:t>of </a:t>
            </a:r>
            <a:r>
              <a:rPr lang="en-US" dirty="0" smtClean="0"/>
              <a:t>Film”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25146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/>
              <a:t>The sequence of shots for a cowboy movie as two groups approach other.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SS">
  <a:themeElements>
    <a:clrScheme name="I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S 13">
        <a:dk1>
          <a:srgbClr val="000000"/>
        </a:dk1>
        <a:lt1>
          <a:srgbClr val="E5E5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0F0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4">
        <a:dk1>
          <a:srgbClr val="000000"/>
        </a:dk1>
        <a:lt1>
          <a:srgbClr val="FFD3C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6D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S 15">
        <a:dk1>
          <a:srgbClr val="000000"/>
        </a:dk1>
        <a:lt1>
          <a:srgbClr val="FFDCB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BD9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296</Words>
  <Application>Microsoft Office PowerPoint</Application>
  <PresentationFormat>On-screen Show (4:3)</PresentationFormat>
  <Paragraphs>64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ISS</vt:lpstr>
      <vt:lpstr>Slide 1</vt:lpstr>
      <vt:lpstr>Audio Media</vt:lpstr>
      <vt:lpstr>Visual Media</vt:lpstr>
      <vt:lpstr>ESP Game – For tagging images (gwap.com) </vt:lpstr>
      <vt:lpstr>Visual Languages</vt:lpstr>
      <vt:lpstr>Visualization</vt:lpstr>
      <vt:lpstr>Speech Processing</vt:lpstr>
      <vt:lpstr>Slide 8</vt:lpstr>
      <vt:lpstr>Slide 9</vt:lpstr>
      <vt:lpstr>Face and Person  Recognition</vt:lpstr>
      <vt:lpstr>Biometrics: Iris Scanning</vt:lpstr>
      <vt:lpstr>Simulations</vt:lpstr>
      <vt:lpstr>Swarm Intelligence</vt:lpstr>
      <vt:lpstr>Games</vt:lpstr>
      <vt:lpstr>Cyber-drama</vt:lpstr>
      <vt:lpstr>Augmented Reality</vt:lpstr>
      <vt:lpstr>Virtual Reality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rba</cp:lastModifiedBy>
  <cp:revision>36</cp:revision>
  <cp:lastPrinted>1601-01-01T00:00:00Z</cp:lastPrinted>
  <dcterms:created xsi:type="dcterms:W3CDTF">1601-01-01T00:00:00Z</dcterms:created>
  <dcterms:modified xsi:type="dcterms:W3CDTF">2013-01-28T14:46:29Z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